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3" r:id="rId3"/>
  </p:sldMasterIdLst>
  <p:notesMasterIdLst>
    <p:notesMasterId r:id="rId6"/>
  </p:notesMasterIdLst>
  <p:sldIdLst>
    <p:sldId id="293" r:id="rId4"/>
    <p:sldId id="294" r:id="rId5"/>
    <p:sldId id="295" r:id="rId7"/>
    <p:sldId id="296" r:id="rId8"/>
    <p:sldId id="297" r:id="rId9"/>
    <p:sldId id="298" r:id="rId10"/>
    <p:sldId id="299" r:id="rId11"/>
    <p:sldId id="300" r:id="rId12"/>
    <p:sldId id="286" r:id="rId13"/>
    <p:sldId id="287" r:id="rId14"/>
    <p:sldId id="290" r:id="rId15"/>
    <p:sldId id="314" r:id="rId16"/>
    <p:sldId id="291" r:id="rId17"/>
    <p:sldId id="292" r:id="rId18"/>
    <p:sldId id="283" r:id="rId19"/>
    <p:sldId id="263" r:id="rId20"/>
    <p:sldId id="280" r:id="rId21"/>
    <p:sldId id="268" r:id="rId22"/>
    <p:sldId id="272" r:id="rId23"/>
    <p:sldId id="275" r:id="rId24"/>
    <p:sldId id="264" r:id="rId25"/>
    <p:sldId id="285" r:id="rId26"/>
  </p:sldIdLst>
  <p:sldSz cx="9144000" cy="514477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FBFBF"/>
    <a:srgbClr val="ECEBEA"/>
    <a:srgbClr val="ECEBEB"/>
    <a:srgbClr val="C7C7C7"/>
    <a:srgbClr val="E8E8E8"/>
    <a:srgbClr val="585251"/>
    <a:srgbClr val="EDEBEB"/>
    <a:srgbClr val="F4F3F3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11" d="100"/>
          <a:sy n="111" d="100"/>
        </p:scale>
        <p:origin x="634" y="77"/>
      </p:cViewPr>
      <p:guideLst>
        <p:guide orient="horz" pos="1585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86" d="100"/>
        <a:sy n="186" d="100"/>
      </p:scale>
      <p:origin x="0" y="0"/>
    </p:cViewPr>
  </p:sorterViewPr>
  <p:gridSpacing cx="36004" cy="36004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0B4A33-8CC6-4A9D-99BB-1801B6CFF54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AF57741-1FBC-46E9-B013-86EC6A7C2E1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34C0232-94FA-4EBE-BB9B-79FBE486032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18C319-592B-4604-8379-677AD2D98A7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E4F62-605D-4A72-9B78-2AF5B0B98A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7388" y="1143000"/>
            <a:ext cx="5483225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2020DF-609D-469D-AA65-D123F325B72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FE4F62-605D-4A72-9B78-2AF5B0B98AE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CA28D21-2707-4CA8-BBC0-E072FA1B7B8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44DF715-C661-4A4B-BB5A-CE67FF75319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313"/>
            <a:ext cx="7772400" cy="110285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5550"/>
            <a:ext cx="6400800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6156176" y="448075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  <a:endParaRPr kumimoji="0" lang="en-US" altLang="zh-CN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 smtClean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829"/>
            <a:ext cx="2057400" cy="329309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829"/>
            <a:ext cx="6019800" cy="329309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0" advTm="0">
    <p:random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图片占位符 2"/>
          <p:cNvSpPr>
            <a:spLocks noGrp="1"/>
          </p:cNvSpPr>
          <p:nvPr>
            <p:ph type="pic" sz="quarter" idx="11"/>
          </p:nvPr>
        </p:nvSpPr>
        <p:spPr>
          <a:xfrm rot="19473986">
            <a:off x="1119313" y="1342178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2" name="图片占位符 2"/>
          <p:cNvSpPr>
            <a:spLocks noGrp="1"/>
          </p:cNvSpPr>
          <p:nvPr>
            <p:ph type="pic" sz="quarter" idx="12"/>
          </p:nvPr>
        </p:nvSpPr>
        <p:spPr>
          <a:xfrm rot="19473986">
            <a:off x="1978733" y="1342178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4" name="图片占位符 2"/>
          <p:cNvSpPr>
            <a:spLocks noGrp="1"/>
          </p:cNvSpPr>
          <p:nvPr>
            <p:ph type="pic" sz="quarter" idx="13"/>
          </p:nvPr>
        </p:nvSpPr>
        <p:spPr>
          <a:xfrm rot="19473986">
            <a:off x="3035374" y="1355884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6" name="图片占位符 2"/>
          <p:cNvSpPr>
            <a:spLocks noGrp="1"/>
          </p:cNvSpPr>
          <p:nvPr>
            <p:ph type="pic" sz="quarter" idx="14"/>
          </p:nvPr>
        </p:nvSpPr>
        <p:spPr>
          <a:xfrm rot="19473986">
            <a:off x="5178947" y="1356181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28" name="图片占位符 2"/>
          <p:cNvSpPr>
            <a:spLocks noGrp="1"/>
          </p:cNvSpPr>
          <p:nvPr>
            <p:ph type="pic" sz="quarter" idx="15"/>
          </p:nvPr>
        </p:nvSpPr>
        <p:spPr>
          <a:xfrm rot="19473986">
            <a:off x="6326275" y="1356477"/>
            <a:ext cx="1432775" cy="17686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sz="600"/>
            </a:lvl1pPr>
          </a:lstStyle>
          <a:p>
            <a:endParaRPr lang="zh-CN" altLang="en-US"/>
          </a:p>
        </p:txBody>
      </p:sp>
      <p:sp>
        <p:nvSpPr>
          <p:cNvPr id="13" name="图片占位符 13"/>
          <p:cNvSpPr>
            <a:spLocks noGrp="1"/>
          </p:cNvSpPr>
          <p:nvPr>
            <p:ph type="pic" sz="quarter" idx="10"/>
          </p:nvPr>
        </p:nvSpPr>
        <p:spPr>
          <a:xfrm>
            <a:off x="-1285025" y="-1360794"/>
            <a:ext cx="2247901" cy="206518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/>
          <a:lstStyle>
            <a:lvl1pPr>
              <a:defRPr lang="zh-CN" altLang="en-US" sz="600"/>
            </a:lvl1pPr>
          </a:lstStyle>
          <a:p>
            <a:pPr lvl="0"/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35" presetClass="path" presetSubtype="0" repeatCount="200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0.00324 L -0.0681 -0.00324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2" presetClass="entr" presetSubtype="2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35" presetClass="path" presetSubtype="0" repeatCount="2000" autoRev="1" fill="hold" grpId="1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16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5" presetClass="path" presetSubtype="0" repeatCount="2000" autoRev="1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3.54167E-6 -0.00325 L -0.0681 -0.00325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2" presetClass="entr" presetSubtype="2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35" presetClass="path" presetSubtype="0" repeatCount="2000" autoRev="1" fill="hold" grpId="1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-1.45833E-6 -0.00324 L -0.0681 -0.00324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35" presetClass="path" presetSubtype="0" repeatCount="2000" autoRev="1" fill="hold" grpId="1" nodeType="withEffect">
                                  <p:stCondLst>
                                    <p:cond delay="5500"/>
                                  </p:stCondLst>
                                  <p:childTnLst>
                                    <p:animMotion origin="layout" path="M 1.38889E-6 -0.00324 L -0.06806 -0.00324 " pathEditMode="relative" rAng="0" ptsTypes="AA">
                                      <p:cBhvr>
                                        <p:cTn id="34" dur="2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03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0" grpId="1" bldLvl="0" animBg="1"/>
      <p:bldP spid="22" grpId="0" animBg="1"/>
      <p:bldP spid="22" grpId="1" animBg="1"/>
      <p:bldP spid="24" grpId="0" animBg="1"/>
      <p:bldP spid="24" grpId="1" animBg="1"/>
      <p:bldP spid="26" grpId="0" animBg="1"/>
      <p:bldP spid="26" grpId="1" animBg="1"/>
      <p:bldP spid="28" grpId="0" animBg="1"/>
      <p:bldP spid="28" grpId="1" animBg="1"/>
    </p:bld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228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3013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700"/>
            <a:ext cx="7886700" cy="2139950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3288"/>
            <a:ext cx="7886700" cy="112553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3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39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274638"/>
            <a:ext cx="7886700" cy="99377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30238" y="1260475"/>
            <a:ext cx="3868737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30238" y="1879600"/>
            <a:ext cx="3868737" cy="2763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475"/>
            <a:ext cx="3887788" cy="61912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9600"/>
            <a:ext cx="3887788" cy="2763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30238" y="342900"/>
            <a:ext cx="2949575" cy="120015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788" y="741363"/>
            <a:ext cx="4629150" cy="365601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30238" y="1543050"/>
            <a:ext cx="2949575" cy="286067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4638"/>
            <a:ext cx="1971675" cy="435927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4638"/>
            <a:ext cx="5762625" cy="435927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6196"/>
            <a:ext cx="7772400" cy="1021872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708"/>
            <a:ext cx="7772400" cy="112548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391"/>
            <a:ext cx="4038600" cy="254753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690"/>
            <a:ext cx="4040188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660"/>
            <a:ext cx="4040188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690"/>
            <a:ext cx="4041775" cy="47997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660"/>
            <a:ext cx="4041775" cy="296438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  <p:sp>
        <p:nvSpPr>
          <p:cNvPr id="5" name="矩形 4"/>
          <p:cNvSpPr/>
          <p:nvPr userDrawn="1"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6" name="文本框 37"/>
          <p:cNvSpPr txBox="1"/>
          <p:nvPr userDrawn="1"/>
        </p:nvSpPr>
        <p:spPr>
          <a:xfrm>
            <a:off x="216310" y="196280"/>
            <a:ext cx="199422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 smtClean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 </a:t>
            </a:r>
            <a:endParaRPr lang="zh-CN" altLang="en-US" sz="16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7" name="文本框 38"/>
          <p:cNvSpPr txBox="1"/>
          <p:nvPr userDrawn="1"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 smtClean="0">
                <a:solidFill>
                  <a:schemeClr val="bg1">
                    <a:lumMod val="75000"/>
                  </a:schemeClr>
                </a:solidFill>
                <a:cs typeface="+mn-ea"/>
                <a:sym typeface="+mn-lt"/>
              </a:rPr>
              <a:t>CODE RELEASE ONLINE</a:t>
            </a:r>
            <a:endParaRPr lang="zh-CN" altLang="en-US" sz="900" dirty="0">
              <a:solidFill>
                <a:schemeClr val="bg1">
                  <a:lumMod val="75000"/>
                </a:schemeClr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ransition spd="med" advClick="0" advTm="0">
    <p:random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851"/>
            <a:ext cx="3008313" cy="87180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851"/>
            <a:ext cx="5111750" cy="439119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658"/>
            <a:ext cx="3008313" cy="351938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1561"/>
            <a:ext cx="5486400" cy="425185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723"/>
            <a:ext cx="5486400" cy="308705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6746"/>
            <a:ext cx="5486400" cy="60383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 advClick="0" advTm="0">
    <p:random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3.xml"/><Relationship Id="rId8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1.xml"/><Relationship Id="rId6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9.xml"/><Relationship Id="rId4" Type="http://schemas.openxmlformats.org/officeDocument/2006/relationships/slideLayout" Target="../slideLayouts/slideLayout18.xml"/><Relationship Id="rId3" Type="http://schemas.openxmlformats.org/officeDocument/2006/relationships/slideLayout" Target="../slideLayouts/slideLayout17.xml"/><Relationship Id="rId2" Type="http://schemas.openxmlformats.org/officeDocument/2006/relationships/slideLayout" Target="../slideLayouts/slideLayout16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6042"/>
            <a:ext cx="8229600" cy="85751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521"/>
            <a:ext cx="8229600" cy="33955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886BA-5FC7-4C45-9AF2-D10BC1540A8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8735"/>
            <a:ext cx="2895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8735"/>
            <a:ext cx="2133600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6D0CF6-0F7D-4653-8535-B9F68734AF5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med" advClick="0" advTm="0">
    <p:random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70013"/>
            <a:ext cx="7886700" cy="32639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65FE1B-F415-4097-AAD5-D56F67A5C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8850"/>
            <a:ext cx="30861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8850"/>
            <a:ext cx="2057400" cy="2730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E88B2C-2640-4FCA-BE45-D249D0C227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image" Target="../media/image10.png"/><Relationship Id="rId6" Type="http://schemas.openxmlformats.org/officeDocument/2006/relationships/tags" Target="../tags/tag14.xml"/><Relationship Id="rId5" Type="http://schemas.openxmlformats.org/officeDocument/2006/relationships/tags" Target="../tags/tag13.xml"/><Relationship Id="rId4" Type="http://schemas.openxmlformats.org/officeDocument/2006/relationships/tags" Target="../tags/tag12.xml"/><Relationship Id="rId3" Type="http://schemas.openxmlformats.org/officeDocument/2006/relationships/tags" Target="../tags/tag11.xml"/><Relationship Id="rId2" Type="http://schemas.openxmlformats.org/officeDocument/2006/relationships/tags" Target="../tags/tag10.xml"/><Relationship Id="rId14" Type="http://schemas.openxmlformats.org/officeDocument/2006/relationships/notesSlide" Target="../notesSlides/notesSlide10.xml"/><Relationship Id="rId13" Type="http://schemas.openxmlformats.org/officeDocument/2006/relationships/slideLayout" Target="../slideLayouts/slideLayout14.xml"/><Relationship Id="rId12" Type="http://schemas.openxmlformats.org/officeDocument/2006/relationships/image" Target="../media/image12.png"/><Relationship Id="rId11" Type="http://schemas.openxmlformats.org/officeDocument/2006/relationships/image" Target="../media/image11.png"/><Relationship Id="rId10" Type="http://schemas.openxmlformats.org/officeDocument/2006/relationships/tags" Target="../tags/tag17.xml"/><Relationship Id="rId1" Type="http://schemas.openxmlformats.org/officeDocument/2006/relationships/tags" Target="../tags/tag9.xml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2.xml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19.xml"/><Relationship Id="rId1" Type="http://schemas.openxmlformats.org/officeDocument/2006/relationships/tags" Target="../tags/tag18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3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8.png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hyperlink" Target="https://browser.sentry-cdn.com/4.1.1/bundle.min.js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4.GIF"/><Relationship Id="rId1" Type="http://schemas.openxmlformats.org/officeDocument/2006/relationships/image" Target="../media/image23.GIF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" Type="http://schemas.openxmlformats.org/officeDocument/2006/relationships/tags" Target="../tags/tag2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1.xml"/><Relationship Id="rId2" Type="http://schemas.openxmlformats.org/officeDocument/2006/relationships/tags" Target="../tags/tag8.xml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6192180" y="0"/>
            <a:ext cx="2124236" cy="3616660"/>
          </a:xfrm>
          <a:prstGeom prst="rect">
            <a:avLst/>
          </a:prstGeom>
        </p:spPr>
      </p:pic>
      <p:sp>
        <p:nvSpPr>
          <p:cNvPr id="13" name="PA_半闭框 7"/>
          <p:cNvSpPr/>
          <p:nvPr>
            <p:custDataLst>
              <p:tags r:id="rId2"/>
            </p:custDataLst>
          </p:nvPr>
        </p:nvSpPr>
        <p:spPr>
          <a:xfrm>
            <a:off x="1156663" y="2732074"/>
            <a:ext cx="2124236" cy="972108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文本框 9"/>
          <p:cNvSpPr txBox="1"/>
          <p:nvPr/>
        </p:nvSpPr>
        <p:spPr>
          <a:xfrm>
            <a:off x="1161963" y="3539342"/>
            <a:ext cx="3514104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汇报人：</a:t>
            </a:r>
            <a:r>
              <a:rPr lang="en-US" altLang="zh-CN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1603C</a:t>
            </a:r>
            <a:r>
              <a:rPr lang="zh-CN" altLang="en-US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四组</a:t>
            </a:r>
            <a:r>
              <a:rPr lang="en-US" altLang="zh-CN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</a:t>
            </a:r>
            <a:r>
              <a:rPr lang="zh-CN" altLang="en-US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时间：</a:t>
            </a:r>
            <a:r>
              <a:rPr lang="en-US" altLang="zh-CN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10.25</a:t>
            </a:r>
            <a:endParaRPr lang="zh-CN" altLang="en-US" sz="1200" b="1" spc="3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5" name="PA_半闭框 7"/>
          <p:cNvSpPr/>
          <p:nvPr>
            <p:custDataLst>
              <p:tags r:id="rId3"/>
            </p:custDataLst>
          </p:nvPr>
        </p:nvSpPr>
        <p:spPr>
          <a:xfrm flipH="1" flipV="1">
            <a:off x="4292352" y="3177582"/>
            <a:ext cx="1899828" cy="675692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29111" r="82360" b="55664"/>
          <a:stretch>
            <a:fillRect/>
          </a:stretch>
        </p:blipFill>
        <p:spPr>
          <a:xfrm>
            <a:off x="2545537" y="1420416"/>
            <a:ext cx="936104" cy="1044116"/>
          </a:xfrm>
          <a:prstGeom prst="rect">
            <a:avLst/>
          </a:prstGeom>
        </p:spPr>
      </p:pic>
      <p:sp>
        <p:nvSpPr>
          <p:cNvPr id="17" name="PA_文本框 6"/>
          <p:cNvSpPr txBox="1"/>
          <p:nvPr>
            <p:custDataLst>
              <p:tags r:id="rId4"/>
            </p:custDataLst>
          </p:nvPr>
        </p:nvSpPr>
        <p:spPr>
          <a:xfrm>
            <a:off x="1691680" y="1158966"/>
            <a:ext cx="817853" cy="14597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8" name="PA_文本框 6"/>
          <p:cNvSpPr txBox="1"/>
          <p:nvPr>
            <p:custDataLst>
              <p:tags r:id="rId5"/>
            </p:custDataLst>
          </p:nvPr>
        </p:nvSpPr>
        <p:spPr>
          <a:xfrm>
            <a:off x="3445637" y="1194970"/>
            <a:ext cx="1519968" cy="14597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9" name="PA_文本框 6"/>
          <p:cNvSpPr txBox="1"/>
          <p:nvPr>
            <p:custDataLst>
              <p:tags r:id="rId6"/>
            </p:custDataLst>
          </p:nvPr>
        </p:nvSpPr>
        <p:spPr>
          <a:xfrm>
            <a:off x="1157089" y="2814050"/>
            <a:ext cx="2646878" cy="604781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网站工程学院</a:t>
            </a:r>
            <a:endParaRPr lang="zh-CN" alt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</p:spTree>
    <p:custDataLst>
      <p:tags r:id="rId7"/>
    </p:custDataLst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4500"/>
                            </p:stCondLst>
                            <p:childTnLst>
                              <p:par>
                                <p:cTn id="19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0"/>
                            </p:stCondLst>
                            <p:childTnLst>
                              <p:par>
                                <p:cTn id="2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7500"/>
                            </p:stCondLst>
                            <p:childTnLst>
                              <p:par>
                                <p:cTn id="3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8000"/>
                            </p:stCondLst>
                            <p:childTnLst>
                              <p:par>
                                <p:cTn id="3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500"/>
                            </p:stCondLst>
                            <p:childTnLst>
                              <p:par>
                                <p:cTn id="4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 autoUpdateAnimBg="0"/>
      <p:bldP spid="14" grpId="0"/>
      <p:bldP spid="15" grpId="0" animBg="1" autoUpdateAnimBg="0"/>
      <p:bldP spid="17" grpId="0"/>
      <p:bldP spid="18" grpId="0"/>
      <p:bldP spid="1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等腰三角形 38"/>
          <p:cNvSpPr/>
          <p:nvPr/>
        </p:nvSpPr>
        <p:spPr bwMode="auto">
          <a:xfrm rot="5400000">
            <a:off x="-261906" y="2188393"/>
            <a:ext cx="1279920" cy="768308"/>
          </a:xfrm>
          <a:prstGeom prst="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 eaLnBrk="0" hangingPunct="0">
              <a:defRPr/>
            </a:pPr>
            <a:endParaRPr lang="zh-CN" altLang="en-US" dirty="0"/>
          </a:p>
        </p:txBody>
      </p:sp>
      <p:sp>
        <p:nvSpPr>
          <p:cNvPr id="2" name="任意多边形 1"/>
          <p:cNvSpPr/>
          <p:nvPr/>
        </p:nvSpPr>
        <p:spPr>
          <a:xfrm>
            <a:off x="762209" y="2566192"/>
            <a:ext cx="8368841" cy="0"/>
          </a:xfrm>
          <a:custGeom>
            <a:avLst/>
            <a:gdLst>
              <a:gd name="connsiteX0" fmla="*/ 0 w 8369300"/>
              <a:gd name="connsiteY0" fmla="*/ 0 h 0"/>
              <a:gd name="connsiteX1" fmla="*/ 8369300 w 8369300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8369300">
                <a:moveTo>
                  <a:pt x="0" y="0"/>
                </a:moveTo>
                <a:lnTo>
                  <a:pt x="8369300" y="0"/>
                </a:lnTo>
              </a:path>
            </a:pathLst>
          </a:custGeom>
          <a:noFill/>
          <a:ln>
            <a:solidFill>
              <a:srgbClr val="D5D5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5032" tIns="32516" rIns="65032" bIns="32516" anchor="ctr"/>
          <a:lstStyle/>
          <a:p>
            <a:pPr algn="ctr" eaLnBrk="0" hangingPunct="0">
              <a:defRPr/>
            </a:pPr>
            <a:endParaRPr lang="zh-CN" altLang="en-US"/>
          </a:p>
        </p:txBody>
      </p:sp>
      <p:grpSp>
        <p:nvGrpSpPr>
          <p:cNvPr id="5" name="组合 4"/>
          <p:cNvGrpSpPr/>
          <p:nvPr/>
        </p:nvGrpSpPr>
        <p:grpSpPr bwMode="auto">
          <a:xfrm>
            <a:off x="1814666" y="2283530"/>
            <a:ext cx="550831" cy="552620"/>
            <a:chOff x="2307521" y="2283162"/>
            <a:chExt cx="551398" cy="551398"/>
          </a:xfrm>
        </p:grpSpPr>
        <p:sp>
          <p:nvSpPr>
            <p:cNvPr id="3" name="矩形 2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" name="五角星 3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6" name="组合 42"/>
          <p:cNvGrpSpPr/>
          <p:nvPr/>
        </p:nvGrpSpPr>
        <p:grpSpPr bwMode="auto">
          <a:xfrm>
            <a:off x="4035456" y="2283530"/>
            <a:ext cx="550833" cy="552620"/>
            <a:chOff x="2307521" y="2283162"/>
            <a:chExt cx="551398" cy="551398"/>
          </a:xfrm>
        </p:grpSpPr>
        <p:sp>
          <p:nvSpPr>
            <p:cNvPr id="44" name="矩形 43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3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5" name="五角星 44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7" name="组合 55"/>
          <p:cNvGrpSpPr/>
          <p:nvPr/>
        </p:nvGrpSpPr>
        <p:grpSpPr bwMode="auto">
          <a:xfrm>
            <a:off x="6356254" y="2283530"/>
            <a:ext cx="552419" cy="552620"/>
            <a:chOff x="2307521" y="2283162"/>
            <a:chExt cx="551398" cy="551398"/>
          </a:xfrm>
        </p:grpSpPr>
        <p:sp>
          <p:nvSpPr>
            <p:cNvPr id="57" name="矩形 56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4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58" name="五角星 57"/>
            <p:cNvSpPr/>
            <p:nvPr/>
          </p:nvSpPr>
          <p:spPr>
            <a:xfrm>
              <a:off x="2456462" y="2427350"/>
              <a:ext cx="253516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grpSp>
        <p:nvGrpSpPr>
          <p:cNvPr id="8" name="组合 7"/>
          <p:cNvGrpSpPr/>
          <p:nvPr/>
        </p:nvGrpSpPr>
        <p:grpSpPr bwMode="auto">
          <a:xfrm>
            <a:off x="762000" y="1091565"/>
            <a:ext cx="2600325" cy="1245839"/>
            <a:chOff x="4267282" y="899797"/>
            <a:chExt cx="2320647" cy="1245517"/>
          </a:xfrm>
        </p:grpSpPr>
        <p:sp>
          <p:nvSpPr>
            <p:cNvPr id="31" name="文本框 66"/>
            <p:cNvSpPr txBox="1">
              <a:spLocks noChangeArrowheads="1"/>
            </p:cNvSpPr>
            <p:nvPr/>
          </p:nvSpPr>
          <p:spPr bwMode="auto">
            <a:xfrm>
              <a:off x="4267635" y="1315584"/>
              <a:ext cx="2320294" cy="8297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权限管理，一般指根据系统设置的安全规则或者安全策略，用户可以访问而且只能访问自己被授权的资源，不多不少。权限管理几乎出现在任何系统里面，只要有用户和密码的系统。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34" name="文本框 66"/>
            <p:cNvSpPr txBox="1">
              <a:spLocks noChangeArrowheads="1"/>
            </p:cNvSpPr>
            <p:nvPr/>
          </p:nvSpPr>
          <p:spPr bwMode="auto">
            <a:xfrm>
              <a:off x="4267282" y="899797"/>
              <a:ext cx="1401253" cy="27551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什么是权限管理？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9" name="组合 7"/>
          <p:cNvGrpSpPr/>
          <p:nvPr/>
        </p:nvGrpSpPr>
        <p:grpSpPr bwMode="auto">
          <a:xfrm>
            <a:off x="3362325" y="2972435"/>
            <a:ext cx="2994025" cy="1881489"/>
            <a:chOff x="4267635" y="876941"/>
            <a:chExt cx="2320294" cy="1880977"/>
          </a:xfrm>
        </p:grpSpPr>
        <p:sp>
          <p:nvSpPr>
            <p:cNvPr id="36" name="文本框 66"/>
            <p:cNvSpPr txBox="1">
              <a:spLocks noChangeArrowheads="1"/>
            </p:cNvSpPr>
            <p:nvPr/>
          </p:nvSpPr>
          <p:spPr bwMode="auto">
            <a:xfrm>
              <a:off x="4267635" y="1374629"/>
              <a:ext cx="2320294" cy="13832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企业IT管理员一般都能为系统定义角色，给用户分配角色。这就是最常见的基于角色访问控制。如下：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1、给张三赋予“人力资源经理”角色，“人力资源经理”具有“查询员工”、“添加员工”、“修改员工”和“删除员工”权限。此时张三能够进入系统，则可以进行这些操作；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2、去掉张三的“人力资源经理”角色，此时张三就不能够进入系统进行这些操作了。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37" name="任意多边形 36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38" name="文本框 66"/>
            <p:cNvSpPr txBox="1">
              <a:spLocks noChangeArrowheads="1"/>
            </p:cNvSpPr>
            <p:nvPr/>
          </p:nvSpPr>
          <p:spPr bwMode="auto">
            <a:xfrm>
              <a:off x="4267916" y="876941"/>
              <a:ext cx="792012" cy="27551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场景举例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grpSp>
        <p:nvGrpSpPr>
          <p:cNvPr id="10" name="组合 7"/>
          <p:cNvGrpSpPr/>
          <p:nvPr/>
        </p:nvGrpSpPr>
        <p:grpSpPr bwMode="auto">
          <a:xfrm>
            <a:off x="5219065" y="1091565"/>
            <a:ext cx="2892425" cy="1163937"/>
            <a:chOff x="4267463" y="862973"/>
            <a:chExt cx="2320466" cy="1163629"/>
          </a:xfrm>
        </p:grpSpPr>
        <p:sp>
          <p:nvSpPr>
            <p:cNvPr id="41" name="文本框 66"/>
            <p:cNvSpPr txBox="1">
              <a:spLocks noChangeArrowheads="1"/>
            </p:cNvSpPr>
            <p:nvPr/>
          </p:nvSpPr>
          <p:spPr bwMode="auto">
            <a:xfrm>
              <a:off x="4267635" y="1381613"/>
              <a:ext cx="2320294" cy="6449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GB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一：分类管理                         二：最大的权限要给最大的人</a:t>
              </a:r>
              <a:endParaRPr lang="zh-CN" alt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GB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三：权限要层层分级              四：上下级一定要非常的明确</a:t>
              </a:r>
              <a:endParaRPr lang="zh-CN" alt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GB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五：可以做一个系统起来       六：把权限给对的人</a:t>
              </a:r>
              <a:endParaRPr lang="zh-CN" altLang="en-GB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4354766" y="1286573"/>
              <a:ext cx="287153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  <p:sp>
          <p:nvSpPr>
            <p:cNvPr id="43" name="文本框 66"/>
            <p:cNvSpPr txBox="1">
              <a:spLocks noChangeArrowheads="1"/>
            </p:cNvSpPr>
            <p:nvPr/>
          </p:nvSpPr>
          <p:spPr bwMode="auto">
            <a:xfrm>
              <a:off x="4267463" y="862973"/>
              <a:ext cx="1553563" cy="2755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r>
                <a:rPr lang="zh-CN" altLang="en-US" sz="12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如何做角色权限管理</a:t>
              </a:r>
              <a:endParaRPr lang="zh-CN" altLang="en-US" sz="12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51460" y="213995"/>
            <a:ext cx="75628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05740" y="213995"/>
            <a:ext cx="186118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BFBFD5"/>
                </a:solidFill>
                <a:latin typeface="+mn-ea"/>
              </a:rPr>
              <a:t>角色权限管理</a:t>
            </a:r>
            <a:endParaRPr lang="zh-CN" altLang="en-US">
              <a:solidFill>
                <a:srgbClr val="BFBFD5"/>
              </a:solidFill>
              <a:latin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1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2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7"/>
          <p:cNvGrpSpPr/>
          <p:nvPr/>
        </p:nvGrpSpPr>
        <p:grpSpPr bwMode="auto">
          <a:xfrm>
            <a:off x="515200" y="1556891"/>
            <a:ext cx="3953510" cy="2337260"/>
            <a:chOff x="2944815" y="790700"/>
            <a:chExt cx="3951830" cy="2336875"/>
          </a:xfrm>
        </p:grpSpPr>
        <p:sp>
          <p:nvSpPr>
            <p:cNvPr id="26645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175294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基于角色的权限访问控制</a:t>
              </a:r>
              <a:endPara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+mn-lt"/>
                </a:rPr>
                <a:t>在RBAC中，权限与角色相关联，用户通过成为适当角色的成员而得到这些角色的权限。这就极大地简化了权限的管理。在一个组织中，角色是为了完成各种工作而创造，用户则依据它的责任和资格来被指派相应的角色，用户可以很容易地从一个角色被指派到另一个角色。角色可依新的需求和系统的合并而赋予新的权限，而权限也可根据需要而从某角色中回收。</a:t>
              </a:r>
              <a:endParaRPr lang="zh-CN" altLang="en-US" sz="9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646" name="文本框 13"/>
            <p:cNvSpPr txBox="1">
              <a:spLocks noChangeArrowheads="1"/>
            </p:cNvSpPr>
            <p:nvPr/>
          </p:nvSpPr>
          <p:spPr bwMode="auto">
            <a:xfrm>
              <a:off x="2944815" y="790700"/>
              <a:ext cx="3951830" cy="3987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l"/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RBAC（</a:t>
              </a:r>
              <a:r>
                <a:rPr lang="en-US" altLang="zh-CN" sz="20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Role-Based Access Control</a:t>
              </a:r>
              <a:r>
                <a:rPr lang="zh-CN" altLang="en-US" sz="2000" dirty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）</a:t>
              </a:r>
              <a:endParaRPr lang="en-US" altLang="zh-CN" sz="20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3078717" y="1286572"/>
              <a:ext cx="287200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280670" y="220345"/>
            <a:ext cx="76263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0875" y="169445"/>
            <a:ext cx="2101850" cy="3683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BFBFBF"/>
                </a:solidFill>
              </a:rPr>
              <a:t>权限管理的实现</a:t>
            </a:r>
            <a:endParaRPr lang="zh-CN" altLang="en-US" dirty="0">
              <a:solidFill>
                <a:srgbClr val="BFBFBF"/>
              </a:solidFill>
            </a:endParaRPr>
          </a:p>
        </p:txBody>
      </p:sp>
      <p:pic>
        <p:nvPicPr>
          <p:cNvPr id="10" name="图片占位符 2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8505" y="700336"/>
            <a:ext cx="4020068" cy="385072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3"/>
          <p:cNvGrpSpPr/>
          <p:nvPr/>
        </p:nvGrpSpPr>
        <p:grpSpPr>
          <a:xfrm>
            <a:off x="2078658" y="1591743"/>
            <a:ext cx="5714087" cy="306705"/>
            <a:chOff x="2500298" y="1428742"/>
            <a:chExt cx="5714087" cy="306610"/>
          </a:xfrm>
        </p:grpSpPr>
        <p:sp>
          <p:nvSpPr>
            <p:cNvPr id="67" name="Rectangle 66"/>
            <p:cNvSpPr/>
            <p:nvPr/>
          </p:nvSpPr>
          <p:spPr>
            <a:xfrm>
              <a:off x="4000496" y="1428742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428303" y="1429037"/>
              <a:ext cx="2786082" cy="213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误操作、人为破坏、数据泄露等等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4071934" y="1428742"/>
              <a:ext cx="787400" cy="306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 </a:t>
              </a:r>
              <a:r>
                <a:rPr lang="zh-CN" altLang="en-US" sz="1400" dirty="0">
                  <a:solidFill>
                    <a:schemeClr val="bg1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安全性</a:t>
              </a:r>
              <a:endParaRPr lang="zh-CN" altLang="en-US" sz="1400" dirty="0">
                <a:solidFill>
                  <a:schemeClr val="bg1"/>
                </a:solidFill>
                <a:latin typeface="Open Sans" pitchFamily="34" charset="0"/>
                <a:ea typeface="宋体" panose="02010600030101010101" pitchFamily="2" charset="-122"/>
                <a:cs typeface="Open Sans" pitchFamily="34" charset="0"/>
              </a:endParaRPr>
            </a:p>
          </p:txBody>
        </p:sp>
        <p:cxnSp>
          <p:nvCxnSpPr>
            <p:cNvPr id="22" name="Straight Connector 21"/>
            <p:cNvCxnSpPr/>
            <p:nvPr/>
          </p:nvCxnSpPr>
          <p:spPr>
            <a:xfrm>
              <a:off x="2500298" y="1571618"/>
              <a:ext cx="1357322" cy="1588"/>
            </a:xfrm>
            <a:prstGeom prst="line">
              <a:avLst/>
            </a:prstGeom>
            <a:ln w="12700"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oup 84"/>
          <p:cNvGrpSpPr/>
          <p:nvPr/>
        </p:nvGrpSpPr>
        <p:grpSpPr>
          <a:xfrm>
            <a:off x="2143428" y="2412434"/>
            <a:ext cx="5649317" cy="968375"/>
            <a:chOff x="2500298" y="1962883"/>
            <a:chExt cx="5649317" cy="968075"/>
          </a:xfrm>
        </p:grpSpPr>
        <p:sp>
          <p:nvSpPr>
            <p:cNvPr id="68" name="Rectangle 67"/>
            <p:cNvSpPr/>
            <p:nvPr/>
          </p:nvSpPr>
          <p:spPr>
            <a:xfrm>
              <a:off x="4000496" y="2285998"/>
              <a:ext cx="1071570" cy="28575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5" name="Straight Connector 24"/>
            <p:cNvCxnSpPr/>
            <p:nvPr/>
          </p:nvCxnSpPr>
          <p:spPr>
            <a:xfrm>
              <a:off x="2500298" y="2428874"/>
              <a:ext cx="1357322" cy="2011"/>
            </a:xfrm>
            <a:prstGeom prst="line">
              <a:avLst/>
            </a:prstGeom>
            <a:ln w="12700">
              <a:solidFill>
                <a:schemeClr val="accent2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Rectangle 51"/>
            <p:cNvSpPr/>
            <p:nvPr/>
          </p:nvSpPr>
          <p:spPr>
            <a:xfrm>
              <a:off x="5363533" y="1962883"/>
              <a:ext cx="2786082" cy="9680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不同的权限能看到及操作不同的数据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endParaRPr>
            </a:p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比如不同部门的领导能看到自己部门手上员工信息，别的部门的就看不到了，比如一个员工请假，他的领导能看到给审批就可以了，其他领导没必要看到，再比如公司财务部门的人看到财务部门的数据，其他部门就不能随便看到，公司里的每个人的工资是保密的，只能被财务和指定角色的人查看。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071934" y="2285998"/>
              <a:ext cx="894080" cy="306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数据隔离</a:t>
              </a:r>
              <a:endParaRPr lang="zh-CN" altLang="en-US" sz="1400" dirty="0">
                <a:solidFill>
                  <a:schemeClr val="bg1"/>
                </a:solidFill>
                <a:latin typeface="Open Sans" pitchFamily="34" charset="0"/>
                <a:ea typeface="宋体" panose="02010600030101010101" pitchFamily="2" charset="-122"/>
                <a:cs typeface="Open Sans" pitchFamily="34" charset="0"/>
              </a:endParaRPr>
            </a:p>
          </p:txBody>
        </p:sp>
      </p:grpSp>
      <p:grpSp>
        <p:nvGrpSpPr>
          <p:cNvPr id="21" name="Group 59"/>
          <p:cNvGrpSpPr/>
          <p:nvPr/>
        </p:nvGrpSpPr>
        <p:grpSpPr>
          <a:xfrm>
            <a:off x="896652" y="1222091"/>
            <a:ext cx="1640290" cy="3517138"/>
            <a:chOff x="3753851" y="1202035"/>
            <a:chExt cx="1640290" cy="3516052"/>
          </a:xfrm>
        </p:grpSpPr>
        <p:sp>
          <p:nvSpPr>
            <p:cNvPr id="3" name="Freeform 21"/>
            <p:cNvSpPr/>
            <p:nvPr/>
          </p:nvSpPr>
          <p:spPr bwMode="auto">
            <a:xfrm>
              <a:off x="4300613" y="3341199"/>
              <a:ext cx="271386" cy="83812"/>
            </a:xfrm>
            <a:custGeom>
              <a:avLst/>
              <a:gdLst/>
              <a:ahLst/>
              <a:cxnLst>
                <a:cxn ang="0">
                  <a:pos x="68" y="0"/>
                </a:cxn>
                <a:cxn ang="0">
                  <a:pos x="14" y="0"/>
                </a:cxn>
                <a:cxn ang="0">
                  <a:pos x="14" y="0"/>
                </a:cxn>
                <a:cxn ang="0">
                  <a:pos x="13" y="2"/>
                </a:cxn>
                <a:cxn ang="0">
                  <a:pos x="7" y="2"/>
                </a:cxn>
                <a:cxn ang="0">
                  <a:pos x="7" y="2"/>
                </a:cxn>
                <a:cxn ang="0">
                  <a:pos x="4" y="3"/>
                </a:cxn>
                <a:cxn ang="0">
                  <a:pos x="2" y="4"/>
                </a:cxn>
                <a:cxn ang="0">
                  <a:pos x="0" y="6"/>
                </a:cxn>
                <a:cxn ang="0">
                  <a:pos x="0" y="8"/>
                </a:cxn>
                <a:cxn ang="0">
                  <a:pos x="0" y="8"/>
                </a:cxn>
                <a:cxn ang="0">
                  <a:pos x="1" y="14"/>
                </a:cxn>
                <a:cxn ang="0">
                  <a:pos x="3" y="18"/>
                </a:cxn>
                <a:cxn ang="0">
                  <a:pos x="5" y="21"/>
                </a:cxn>
                <a:cxn ang="0">
                  <a:pos x="68" y="21"/>
                </a:cxn>
                <a:cxn ang="0">
                  <a:pos x="68" y="0"/>
                </a:cxn>
              </a:cxnLst>
              <a:rect l="0" t="0" r="r" b="b"/>
              <a:pathLst>
                <a:path w="68" h="21">
                  <a:moveTo>
                    <a:pt x="68" y="0"/>
                  </a:moveTo>
                  <a:lnTo>
                    <a:pt x="14" y="0"/>
                  </a:lnTo>
                  <a:lnTo>
                    <a:pt x="14" y="0"/>
                  </a:lnTo>
                  <a:lnTo>
                    <a:pt x="13" y="2"/>
                  </a:lnTo>
                  <a:lnTo>
                    <a:pt x="7" y="2"/>
                  </a:lnTo>
                  <a:lnTo>
                    <a:pt x="7" y="2"/>
                  </a:lnTo>
                  <a:lnTo>
                    <a:pt x="4" y="3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8"/>
                  </a:lnTo>
                  <a:lnTo>
                    <a:pt x="0" y="8"/>
                  </a:lnTo>
                  <a:lnTo>
                    <a:pt x="1" y="14"/>
                  </a:lnTo>
                  <a:lnTo>
                    <a:pt x="3" y="18"/>
                  </a:lnTo>
                  <a:lnTo>
                    <a:pt x="5" y="21"/>
                  </a:lnTo>
                  <a:lnTo>
                    <a:pt x="68" y="21"/>
                  </a:lnTo>
                  <a:lnTo>
                    <a:pt x="68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4" name="Freeform 22"/>
            <p:cNvSpPr/>
            <p:nvPr/>
          </p:nvSpPr>
          <p:spPr bwMode="auto">
            <a:xfrm>
              <a:off x="4152949" y="3425010"/>
              <a:ext cx="419054" cy="550755"/>
            </a:xfrm>
            <a:custGeom>
              <a:avLst/>
              <a:gdLst/>
              <a:ahLst/>
              <a:cxnLst>
                <a:cxn ang="0">
                  <a:pos x="42" y="0"/>
                </a:cxn>
                <a:cxn ang="0">
                  <a:pos x="42" y="0"/>
                </a:cxn>
                <a:cxn ang="0">
                  <a:pos x="44" y="1"/>
                </a:cxn>
                <a:cxn ang="0">
                  <a:pos x="47" y="1"/>
                </a:cxn>
                <a:cxn ang="0">
                  <a:pos x="47" y="1"/>
                </a:cxn>
                <a:cxn ang="0">
                  <a:pos x="43" y="18"/>
                </a:cxn>
                <a:cxn ang="0">
                  <a:pos x="39" y="34"/>
                </a:cxn>
                <a:cxn ang="0">
                  <a:pos x="28" y="68"/>
                </a:cxn>
                <a:cxn ang="0">
                  <a:pos x="15" y="103"/>
                </a:cxn>
                <a:cxn ang="0">
                  <a:pos x="0" y="138"/>
                </a:cxn>
                <a:cxn ang="0">
                  <a:pos x="60" y="138"/>
                </a:cxn>
                <a:cxn ang="0">
                  <a:pos x="60" y="138"/>
                </a:cxn>
                <a:cxn ang="0">
                  <a:pos x="71" y="94"/>
                </a:cxn>
                <a:cxn ang="0">
                  <a:pos x="77" y="65"/>
                </a:cxn>
                <a:cxn ang="0">
                  <a:pos x="80" y="53"/>
                </a:cxn>
                <a:cxn ang="0">
                  <a:pos x="81" y="44"/>
                </a:cxn>
                <a:cxn ang="0">
                  <a:pos x="105" y="44"/>
                </a:cxn>
                <a:cxn ang="0">
                  <a:pos x="105" y="44"/>
                </a:cxn>
                <a:cxn ang="0">
                  <a:pos x="105" y="0"/>
                </a:cxn>
                <a:cxn ang="0">
                  <a:pos x="42" y="0"/>
                </a:cxn>
              </a:cxnLst>
              <a:rect l="0" t="0" r="r" b="b"/>
              <a:pathLst>
                <a:path w="105" h="138">
                  <a:moveTo>
                    <a:pt x="42" y="0"/>
                  </a:moveTo>
                  <a:lnTo>
                    <a:pt x="42" y="0"/>
                  </a:lnTo>
                  <a:lnTo>
                    <a:pt x="44" y="1"/>
                  </a:lnTo>
                  <a:lnTo>
                    <a:pt x="47" y="1"/>
                  </a:lnTo>
                  <a:lnTo>
                    <a:pt x="47" y="1"/>
                  </a:lnTo>
                  <a:lnTo>
                    <a:pt x="43" y="18"/>
                  </a:lnTo>
                  <a:lnTo>
                    <a:pt x="39" y="34"/>
                  </a:lnTo>
                  <a:lnTo>
                    <a:pt x="28" y="68"/>
                  </a:lnTo>
                  <a:lnTo>
                    <a:pt x="15" y="103"/>
                  </a:lnTo>
                  <a:lnTo>
                    <a:pt x="0" y="138"/>
                  </a:lnTo>
                  <a:lnTo>
                    <a:pt x="60" y="138"/>
                  </a:lnTo>
                  <a:lnTo>
                    <a:pt x="60" y="138"/>
                  </a:lnTo>
                  <a:lnTo>
                    <a:pt x="71" y="94"/>
                  </a:lnTo>
                  <a:lnTo>
                    <a:pt x="77" y="65"/>
                  </a:lnTo>
                  <a:lnTo>
                    <a:pt x="80" y="53"/>
                  </a:lnTo>
                  <a:lnTo>
                    <a:pt x="81" y="44"/>
                  </a:lnTo>
                  <a:lnTo>
                    <a:pt x="105" y="44"/>
                  </a:lnTo>
                  <a:lnTo>
                    <a:pt x="105" y="44"/>
                  </a:lnTo>
                  <a:lnTo>
                    <a:pt x="105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5" name="Freeform 23"/>
            <p:cNvSpPr/>
            <p:nvPr/>
          </p:nvSpPr>
          <p:spPr bwMode="auto">
            <a:xfrm>
              <a:off x="4472227" y="1202035"/>
              <a:ext cx="99776" cy="502863"/>
            </a:xfrm>
            <a:custGeom>
              <a:avLst/>
              <a:gdLst/>
              <a:ahLst/>
              <a:cxnLst>
                <a:cxn ang="0">
                  <a:pos x="25" y="0"/>
                </a:cxn>
                <a:cxn ang="0">
                  <a:pos x="25" y="0"/>
                </a:cxn>
                <a:cxn ang="0">
                  <a:pos x="24" y="0"/>
                </a:cxn>
                <a:cxn ang="0">
                  <a:pos x="24" y="34"/>
                </a:cxn>
                <a:cxn ang="0">
                  <a:pos x="24" y="34"/>
                </a:cxn>
                <a:cxn ang="0">
                  <a:pos x="23" y="35"/>
                </a:cxn>
                <a:cxn ang="0">
                  <a:pos x="21" y="37"/>
                </a:cxn>
                <a:cxn ang="0">
                  <a:pos x="21" y="69"/>
                </a:cxn>
                <a:cxn ang="0">
                  <a:pos x="19" y="69"/>
                </a:cxn>
                <a:cxn ang="0">
                  <a:pos x="19" y="69"/>
                </a:cxn>
                <a:cxn ang="0">
                  <a:pos x="17" y="69"/>
                </a:cxn>
                <a:cxn ang="0">
                  <a:pos x="16" y="70"/>
                </a:cxn>
                <a:cxn ang="0">
                  <a:pos x="14" y="72"/>
                </a:cxn>
                <a:cxn ang="0">
                  <a:pos x="14" y="73"/>
                </a:cxn>
                <a:cxn ang="0">
                  <a:pos x="14" y="73"/>
                </a:cxn>
                <a:cxn ang="0">
                  <a:pos x="15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8" y="77"/>
                </a:cxn>
                <a:cxn ang="0">
                  <a:pos x="6" y="78"/>
                </a:cxn>
                <a:cxn ang="0">
                  <a:pos x="5" y="80"/>
                </a:cxn>
                <a:cxn ang="0">
                  <a:pos x="4" y="83"/>
                </a:cxn>
                <a:cxn ang="0">
                  <a:pos x="4" y="88"/>
                </a:cxn>
                <a:cxn ang="0">
                  <a:pos x="4" y="88"/>
                </a:cxn>
                <a:cxn ang="0">
                  <a:pos x="5" y="91"/>
                </a:cxn>
                <a:cxn ang="0">
                  <a:pos x="5" y="91"/>
                </a:cxn>
                <a:cxn ang="0">
                  <a:pos x="3" y="92"/>
                </a:cxn>
                <a:cxn ang="0">
                  <a:pos x="1" y="93"/>
                </a:cxn>
                <a:cxn ang="0">
                  <a:pos x="0" y="95"/>
                </a:cxn>
                <a:cxn ang="0">
                  <a:pos x="0" y="98"/>
                </a:cxn>
                <a:cxn ang="0">
                  <a:pos x="0" y="98"/>
                </a:cxn>
                <a:cxn ang="0">
                  <a:pos x="2" y="111"/>
                </a:cxn>
                <a:cxn ang="0">
                  <a:pos x="4" y="120"/>
                </a:cxn>
                <a:cxn ang="0">
                  <a:pos x="5" y="124"/>
                </a:cxn>
                <a:cxn ang="0">
                  <a:pos x="7" y="126"/>
                </a:cxn>
                <a:cxn ang="0">
                  <a:pos x="25" y="126"/>
                </a:cxn>
                <a:cxn ang="0">
                  <a:pos x="25" y="0"/>
                </a:cxn>
              </a:cxnLst>
              <a:rect l="0" t="0" r="r" b="b"/>
              <a:pathLst>
                <a:path w="25" h="126">
                  <a:moveTo>
                    <a:pt x="25" y="0"/>
                  </a:moveTo>
                  <a:lnTo>
                    <a:pt x="25" y="0"/>
                  </a:lnTo>
                  <a:lnTo>
                    <a:pt x="24" y="0"/>
                  </a:lnTo>
                  <a:lnTo>
                    <a:pt x="24" y="34"/>
                  </a:lnTo>
                  <a:lnTo>
                    <a:pt x="24" y="34"/>
                  </a:lnTo>
                  <a:lnTo>
                    <a:pt x="23" y="35"/>
                  </a:lnTo>
                  <a:lnTo>
                    <a:pt x="21" y="37"/>
                  </a:lnTo>
                  <a:lnTo>
                    <a:pt x="21" y="69"/>
                  </a:lnTo>
                  <a:lnTo>
                    <a:pt x="19" y="69"/>
                  </a:lnTo>
                  <a:lnTo>
                    <a:pt x="19" y="69"/>
                  </a:lnTo>
                  <a:lnTo>
                    <a:pt x="17" y="69"/>
                  </a:lnTo>
                  <a:lnTo>
                    <a:pt x="16" y="70"/>
                  </a:lnTo>
                  <a:lnTo>
                    <a:pt x="14" y="72"/>
                  </a:lnTo>
                  <a:lnTo>
                    <a:pt x="14" y="73"/>
                  </a:lnTo>
                  <a:lnTo>
                    <a:pt x="14" y="73"/>
                  </a:lnTo>
                  <a:lnTo>
                    <a:pt x="15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8" y="77"/>
                  </a:lnTo>
                  <a:lnTo>
                    <a:pt x="6" y="78"/>
                  </a:lnTo>
                  <a:lnTo>
                    <a:pt x="5" y="80"/>
                  </a:lnTo>
                  <a:lnTo>
                    <a:pt x="4" y="83"/>
                  </a:lnTo>
                  <a:lnTo>
                    <a:pt x="4" y="88"/>
                  </a:lnTo>
                  <a:lnTo>
                    <a:pt x="4" y="88"/>
                  </a:lnTo>
                  <a:lnTo>
                    <a:pt x="5" y="91"/>
                  </a:lnTo>
                  <a:lnTo>
                    <a:pt x="5" y="91"/>
                  </a:lnTo>
                  <a:lnTo>
                    <a:pt x="3" y="92"/>
                  </a:lnTo>
                  <a:lnTo>
                    <a:pt x="1" y="93"/>
                  </a:lnTo>
                  <a:lnTo>
                    <a:pt x="0" y="95"/>
                  </a:lnTo>
                  <a:lnTo>
                    <a:pt x="0" y="98"/>
                  </a:lnTo>
                  <a:lnTo>
                    <a:pt x="0" y="98"/>
                  </a:lnTo>
                  <a:lnTo>
                    <a:pt x="2" y="111"/>
                  </a:lnTo>
                  <a:lnTo>
                    <a:pt x="4" y="120"/>
                  </a:lnTo>
                  <a:lnTo>
                    <a:pt x="5" y="124"/>
                  </a:lnTo>
                  <a:lnTo>
                    <a:pt x="7" y="126"/>
                  </a:lnTo>
                  <a:lnTo>
                    <a:pt x="25" y="126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chemeClr val="accent2">
                <a:lumMod val="20000"/>
                <a:lumOff val="8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6" name="Freeform 24"/>
            <p:cNvSpPr/>
            <p:nvPr/>
          </p:nvSpPr>
          <p:spPr bwMode="auto">
            <a:xfrm>
              <a:off x="4356487" y="1704898"/>
              <a:ext cx="215513" cy="1636301"/>
            </a:xfrm>
            <a:custGeom>
              <a:avLst/>
              <a:gdLst/>
              <a:ahLst/>
              <a:cxnLst>
                <a:cxn ang="0">
                  <a:pos x="36" y="0"/>
                </a:cxn>
                <a:cxn ang="0">
                  <a:pos x="36" y="0"/>
                </a:cxn>
                <a:cxn ang="0">
                  <a:pos x="36" y="0"/>
                </a:cxn>
                <a:cxn ang="0">
                  <a:pos x="37" y="0"/>
                </a:cxn>
                <a:cxn ang="0">
                  <a:pos x="37" y="0"/>
                </a:cxn>
                <a:cxn ang="0">
                  <a:pos x="37" y="30"/>
                </a:cxn>
                <a:cxn ang="0">
                  <a:pos x="36" y="59"/>
                </a:cxn>
                <a:cxn ang="0">
                  <a:pos x="33" y="122"/>
                </a:cxn>
                <a:cxn ang="0">
                  <a:pos x="29" y="183"/>
                </a:cxn>
                <a:cxn ang="0">
                  <a:pos x="22" y="243"/>
                </a:cxn>
                <a:cxn ang="0">
                  <a:pos x="15" y="297"/>
                </a:cxn>
                <a:cxn ang="0">
                  <a:pos x="9" y="346"/>
                </a:cxn>
                <a:cxn ang="0">
                  <a:pos x="0" y="410"/>
                </a:cxn>
                <a:cxn ang="0">
                  <a:pos x="54" y="410"/>
                </a:cxn>
                <a:cxn ang="0">
                  <a:pos x="54" y="0"/>
                </a:cxn>
                <a:cxn ang="0">
                  <a:pos x="36" y="0"/>
                </a:cxn>
              </a:cxnLst>
              <a:rect l="0" t="0" r="r" b="b"/>
              <a:pathLst>
                <a:path w="54" h="410">
                  <a:moveTo>
                    <a:pt x="36" y="0"/>
                  </a:moveTo>
                  <a:lnTo>
                    <a:pt x="36" y="0"/>
                  </a:lnTo>
                  <a:lnTo>
                    <a:pt x="36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37" y="30"/>
                  </a:lnTo>
                  <a:lnTo>
                    <a:pt x="36" y="59"/>
                  </a:lnTo>
                  <a:lnTo>
                    <a:pt x="33" y="122"/>
                  </a:lnTo>
                  <a:lnTo>
                    <a:pt x="29" y="183"/>
                  </a:lnTo>
                  <a:lnTo>
                    <a:pt x="22" y="243"/>
                  </a:lnTo>
                  <a:lnTo>
                    <a:pt x="15" y="297"/>
                  </a:lnTo>
                  <a:lnTo>
                    <a:pt x="9" y="346"/>
                  </a:lnTo>
                  <a:lnTo>
                    <a:pt x="0" y="410"/>
                  </a:lnTo>
                  <a:lnTo>
                    <a:pt x="54" y="410"/>
                  </a:lnTo>
                  <a:lnTo>
                    <a:pt x="54" y="0"/>
                  </a:lnTo>
                  <a:lnTo>
                    <a:pt x="36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7" name="Freeform 25"/>
            <p:cNvSpPr/>
            <p:nvPr/>
          </p:nvSpPr>
          <p:spPr bwMode="auto">
            <a:xfrm>
              <a:off x="3753851" y="4143386"/>
              <a:ext cx="818151" cy="574701"/>
            </a:xfrm>
            <a:custGeom>
              <a:avLst/>
              <a:gdLst/>
              <a:ahLst/>
              <a:cxnLst>
                <a:cxn ang="0">
                  <a:pos x="81" y="0"/>
                </a:cxn>
                <a:cxn ang="0">
                  <a:pos x="81" y="0"/>
                </a:cxn>
                <a:cxn ang="0">
                  <a:pos x="65" y="29"/>
                </a:cxn>
                <a:cxn ang="0">
                  <a:pos x="51" y="56"/>
                </a:cxn>
                <a:cxn ang="0">
                  <a:pos x="25" y="102"/>
                </a:cxn>
                <a:cxn ang="0">
                  <a:pos x="6" y="133"/>
                </a:cxn>
                <a:cxn ang="0">
                  <a:pos x="0" y="144"/>
                </a:cxn>
                <a:cxn ang="0">
                  <a:pos x="82" y="144"/>
                </a:cxn>
                <a:cxn ang="0">
                  <a:pos x="86" y="144"/>
                </a:cxn>
                <a:cxn ang="0">
                  <a:pos x="86" y="144"/>
                </a:cxn>
                <a:cxn ang="0">
                  <a:pos x="86" y="133"/>
                </a:cxn>
                <a:cxn ang="0">
                  <a:pos x="88" y="122"/>
                </a:cxn>
                <a:cxn ang="0">
                  <a:pos x="92" y="111"/>
                </a:cxn>
                <a:cxn ang="0">
                  <a:pos x="96" y="101"/>
                </a:cxn>
                <a:cxn ang="0">
                  <a:pos x="100" y="92"/>
                </a:cxn>
                <a:cxn ang="0">
                  <a:pos x="107" y="82"/>
                </a:cxn>
                <a:cxn ang="0">
                  <a:pos x="114" y="75"/>
                </a:cxn>
                <a:cxn ang="0">
                  <a:pos x="121" y="67"/>
                </a:cxn>
                <a:cxn ang="0">
                  <a:pos x="130" y="59"/>
                </a:cxn>
                <a:cxn ang="0">
                  <a:pos x="139" y="54"/>
                </a:cxn>
                <a:cxn ang="0">
                  <a:pos x="149" y="48"/>
                </a:cxn>
                <a:cxn ang="0">
                  <a:pos x="159" y="44"/>
                </a:cxn>
                <a:cxn ang="0">
                  <a:pos x="170" y="40"/>
                </a:cxn>
                <a:cxn ang="0">
                  <a:pos x="181" y="37"/>
                </a:cxn>
                <a:cxn ang="0">
                  <a:pos x="193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35"/>
                </a:cxn>
                <a:cxn ang="0">
                  <a:pos x="205" y="0"/>
                </a:cxn>
                <a:cxn ang="0">
                  <a:pos x="81" y="0"/>
                </a:cxn>
              </a:cxnLst>
              <a:rect l="0" t="0" r="r" b="b"/>
              <a:pathLst>
                <a:path w="205" h="144">
                  <a:moveTo>
                    <a:pt x="81" y="0"/>
                  </a:moveTo>
                  <a:lnTo>
                    <a:pt x="81" y="0"/>
                  </a:lnTo>
                  <a:lnTo>
                    <a:pt x="65" y="29"/>
                  </a:lnTo>
                  <a:lnTo>
                    <a:pt x="51" y="56"/>
                  </a:lnTo>
                  <a:lnTo>
                    <a:pt x="25" y="102"/>
                  </a:lnTo>
                  <a:lnTo>
                    <a:pt x="6" y="133"/>
                  </a:lnTo>
                  <a:lnTo>
                    <a:pt x="0" y="144"/>
                  </a:lnTo>
                  <a:lnTo>
                    <a:pt x="82" y="144"/>
                  </a:lnTo>
                  <a:lnTo>
                    <a:pt x="86" y="144"/>
                  </a:lnTo>
                  <a:lnTo>
                    <a:pt x="86" y="144"/>
                  </a:lnTo>
                  <a:lnTo>
                    <a:pt x="86" y="133"/>
                  </a:lnTo>
                  <a:lnTo>
                    <a:pt x="88" y="122"/>
                  </a:lnTo>
                  <a:lnTo>
                    <a:pt x="92" y="111"/>
                  </a:lnTo>
                  <a:lnTo>
                    <a:pt x="96" y="101"/>
                  </a:lnTo>
                  <a:lnTo>
                    <a:pt x="100" y="92"/>
                  </a:lnTo>
                  <a:lnTo>
                    <a:pt x="107" y="82"/>
                  </a:lnTo>
                  <a:lnTo>
                    <a:pt x="114" y="75"/>
                  </a:lnTo>
                  <a:lnTo>
                    <a:pt x="121" y="67"/>
                  </a:lnTo>
                  <a:lnTo>
                    <a:pt x="130" y="59"/>
                  </a:lnTo>
                  <a:lnTo>
                    <a:pt x="139" y="54"/>
                  </a:lnTo>
                  <a:lnTo>
                    <a:pt x="149" y="48"/>
                  </a:lnTo>
                  <a:lnTo>
                    <a:pt x="159" y="44"/>
                  </a:lnTo>
                  <a:lnTo>
                    <a:pt x="170" y="40"/>
                  </a:lnTo>
                  <a:lnTo>
                    <a:pt x="181" y="37"/>
                  </a:lnTo>
                  <a:lnTo>
                    <a:pt x="193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35"/>
                  </a:lnTo>
                  <a:lnTo>
                    <a:pt x="205" y="0"/>
                  </a:lnTo>
                  <a:lnTo>
                    <a:pt x="81" y="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8" name="Freeform 26"/>
            <p:cNvSpPr/>
            <p:nvPr/>
          </p:nvSpPr>
          <p:spPr bwMode="auto">
            <a:xfrm>
              <a:off x="4077119" y="3975765"/>
              <a:ext cx="494881" cy="167621"/>
            </a:xfrm>
            <a:custGeom>
              <a:avLst/>
              <a:gdLst/>
              <a:ahLst/>
              <a:cxnLst>
                <a:cxn ang="0">
                  <a:pos x="124" y="3"/>
                </a:cxn>
                <a:cxn ang="0">
                  <a:pos x="124" y="3"/>
                </a:cxn>
                <a:cxn ang="0">
                  <a:pos x="79" y="3"/>
                </a:cxn>
                <a:cxn ang="0">
                  <a:pos x="79" y="3"/>
                </a:cxn>
                <a:cxn ang="0">
                  <a:pos x="79" y="0"/>
                </a:cxn>
                <a:cxn ang="0">
                  <a:pos x="19" y="0"/>
                </a:cxn>
                <a:cxn ang="0">
                  <a:pos x="19" y="0"/>
                </a:cxn>
                <a:cxn ang="0">
                  <a:pos x="18" y="2"/>
                </a:cxn>
                <a:cxn ang="0">
                  <a:pos x="0" y="2"/>
                </a:cxn>
                <a:cxn ang="0">
                  <a:pos x="0" y="41"/>
                </a:cxn>
                <a:cxn ang="0">
                  <a:pos x="0" y="41"/>
                </a:cxn>
                <a:cxn ang="0">
                  <a:pos x="0" y="42"/>
                </a:cxn>
                <a:cxn ang="0">
                  <a:pos x="124" y="42"/>
                </a:cxn>
                <a:cxn ang="0">
                  <a:pos x="124" y="3"/>
                </a:cxn>
              </a:cxnLst>
              <a:rect l="0" t="0" r="r" b="b"/>
              <a:pathLst>
                <a:path w="124" h="42">
                  <a:moveTo>
                    <a:pt x="124" y="3"/>
                  </a:moveTo>
                  <a:lnTo>
                    <a:pt x="124" y="3"/>
                  </a:lnTo>
                  <a:lnTo>
                    <a:pt x="79" y="3"/>
                  </a:lnTo>
                  <a:lnTo>
                    <a:pt x="79" y="3"/>
                  </a:lnTo>
                  <a:lnTo>
                    <a:pt x="79" y="0"/>
                  </a:lnTo>
                  <a:lnTo>
                    <a:pt x="19" y="0"/>
                  </a:lnTo>
                  <a:lnTo>
                    <a:pt x="19" y="0"/>
                  </a:lnTo>
                  <a:lnTo>
                    <a:pt x="18" y="2"/>
                  </a:lnTo>
                  <a:lnTo>
                    <a:pt x="0" y="2"/>
                  </a:lnTo>
                  <a:lnTo>
                    <a:pt x="0" y="41"/>
                  </a:lnTo>
                  <a:lnTo>
                    <a:pt x="0" y="41"/>
                  </a:lnTo>
                  <a:lnTo>
                    <a:pt x="0" y="42"/>
                  </a:lnTo>
                  <a:lnTo>
                    <a:pt x="124" y="42"/>
                  </a:lnTo>
                  <a:lnTo>
                    <a:pt x="124" y="3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9" name="Freeform 27"/>
            <p:cNvSpPr/>
            <p:nvPr/>
          </p:nvSpPr>
          <p:spPr bwMode="auto">
            <a:xfrm>
              <a:off x="4572000" y="3975765"/>
              <a:ext cx="498873" cy="167621"/>
            </a:xfrm>
            <a:custGeom>
              <a:avLst/>
              <a:gdLst/>
              <a:ahLst/>
              <a:cxnLst>
                <a:cxn ang="0">
                  <a:pos x="125" y="40"/>
                </a:cxn>
                <a:cxn ang="0">
                  <a:pos x="125" y="2"/>
                </a:cxn>
                <a:cxn ang="0">
                  <a:pos x="106" y="2"/>
                </a:cxn>
                <a:cxn ang="0">
                  <a:pos x="106" y="2"/>
                </a:cxn>
                <a:cxn ang="0">
                  <a:pos x="106" y="0"/>
                </a:cxn>
                <a:cxn ang="0">
                  <a:pos x="46" y="0"/>
                </a:cxn>
                <a:cxn ang="0">
                  <a:pos x="46" y="0"/>
                </a:cxn>
                <a:cxn ang="0">
                  <a:pos x="47" y="3"/>
                </a:cxn>
                <a:cxn ang="0">
                  <a:pos x="1" y="3"/>
                </a:cxn>
                <a:cxn ang="0">
                  <a:pos x="0" y="3"/>
                </a:cxn>
                <a:cxn ang="0">
                  <a:pos x="0" y="42"/>
                </a:cxn>
                <a:cxn ang="0">
                  <a:pos x="125" y="42"/>
                </a:cxn>
                <a:cxn ang="0">
                  <a:pos x="125" y="42"/>
                </a:cxn>
                <a:cxn ang="0">
                  <a:pos x="125" y="40"/>
                </a:cxn>
                <a:cxn ang="0">
                  <a:pos x="125" y="40"/>
                </a:cxn>
              </a:cxnLst>
              <a:rect l="0" t="0" r="r" b="b"/>
              <a:pathLst>
                <a:path w="125" h="42">
                  <a:moveTo>
                    <a:pt x="125" y="40"/>
                  </a:moveTo>
                  <a:lnTo>
                    <a:pt x="125" y="2"/>
                  </a:lnTo>
                  <a:lnTo>
                    <a:pt x="106" y="2"/>
                  </a:lnTo>
                  <a:lnTo>
                    <a:pt x="106" y="2"/>
                  </a:lnTo>
                  <a:lnTo>
                    <a:pt x="106" y="0"/>
                  </a:lnTo>
                  <a:lnTo>
                    <a:pt x="46" y="0"/>
                  </a:lnTo>
                  <a:lnTo>
                    <a:pt x="46" y="0"/>
                  </a:lnTo>
                  <a:lnTo>
                    <a:pt x="47" y="3"/>
                  </a:lnTo>
                  <a:lnTo>
                    <a:pt x="1" y="3"/>
                  </a:lnTo>
                  <a:lnTo>
                    <a:pt x="0" y="3"/>
                  </a:lnTo>
                  <a:lnTo>
                    <a:pt x="0" y="42"/>
                  </a:lnTo>
                  <a:lnTo>
                    <a:pt x="125" y="42"/>
                  </a:lnTo>
                  <a:lnTo>
                    <a:pt x="125" y="42"/>
                  </a:lnTo>
                  <a:lnTo>
                    <a:pt x="125" y="40"/>
                  </a:lnTo>
                  <a:lnTo>
                    <a:pt x="125" y="40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0" name="Freeform 28"/>
            <p:cNvSpPr/>
            <p:nvPr/>
          </p:nvSpPr>
          <p:spPr bwMode="auto">
            <a:xfrm>
              <a:off x="4572000" y="4143386"/>
              <a:ext cx="822141" cy="574701"/>
            </a:xfrm>
            <a:custGeom>
              <a:avLst/>
              <a:gdLst/>
              <a:ahLst/>
              <a:cxnLst>
                <a:cxn ang="0">
                  <a:pos x="125" y="0"/>
                </a:cxn>
                <a:cxn ang="0">
                  <a:pos x="0" y="0"/>
                </a:cxn>
                <a:cxn ang="0">
                  <a:pos x="0" y="35"/>
                </a:cxn>
                <a:cxn ang="0">
                  <a:pos x="0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" y="35"/>
                </a:cxn>
                <a:cxn ang="0">
                  <a:pos x="13" y="35"/>
                </a:cxn>
                <a:cxn ang="0">
                  <a:pos x="24" y="37"/>
                </a:cxn>
                <a:cxn ang="0">
                  <a:pos x="36" y="40"/>
                </a:cxn>
                <a:cxn ang="0">
                  <a:pos x="46" y="43"/>
                </a:cxn>
                <a:cxn ang="0">
                  <a:pos x="57" y="48"/>
                </a:cxn>
                <a:cxn ang="0">
                  <a:pos x="67" y="54"/>
                </a:cxn>
                <a:cxn ang="0">
                  <a:pos x="75" y="59"/>
                </a:cxn>
                <a:cxn ang="0">
                  <a:pos x="84" y="67"/>
                </a:cxn>
                <a:cxn ang="0">
                  <a:pos x="92" y="75"/>
                </a:cxn>
                <a:cxn ang="0">
                  <a:pos x="99" y="82"/>
                </a:cxn>
                <a:cxn ang="0">
                  <a:pos x="105" y="92"/>
                </a:cxn>
                <a:cxn ang="0">
                  <a:pos x="109" y="101"/>
                </a:cxn>
                <a:cxn ang="0">
                  <a:pos x="114" y="111"/>
                </a:cxn>
                <a:cxn ang="0">
                  <a:pos x="117" y="122"/>
                </a:cxn>
                <a:cxn ang="0">
                  <a:pos x="119" y="133"/>
                </a:cxn>
                <a:cxn ang="0">
                  <a:pos x="120" y="144"/>
                </a:cxn>
                <a:cxn ang="0">
                  <a:pos x="126" y="144"/>
                </a:cxn>
                <a:cxn ang="0">
                  <a:pos x="206" y="144"/>
                </a:cxn>
                <a:cxn ang="0">
                  <a:pos x="206" y="144"/>
                </a:cxn>
                <a:cxn ang="0">
                  <a:pos x="199" y="133"/>
                </a:cxn>
                <a:cxn ang="0">
                  <a:pos x="181" y="102"/>
                </a:cxn>
                <a:cxn ang="0">
                  <a:pos x="154" y="56"/>
                </a:cxn>
                <a:cxn ang="0">
                  <a:pos x="140" y="29"/>
                </a:cxn>
                <a:cxn ang="0">
                  <a:pos x="125" y="0"/>
                </a:cxn>
                <a:cxn ang="0">
                  <a:pos x="125" y="0"/>
                </a:cxn>
              </a:cxnLst>
              <a:rect l="0" t="0" r="r" b="b"/>
              <a:pathLst>
                <a:path w="206" h="144">
                  <a:moveTo>
                    <a:pt x="125" y="0"/>
                  </a:moveTo>
                  <a:lnTo>
                    <a:pt x="0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" y="35"/>
                  </a:lnTo>
                  <a:lnTo>
                    <a:pt x="13" y="35"/>
                  </a:lnTo>
                  <a:lnTo>
                    <a:pt x="24" y="37"/>
                  </a:lnTo>
                  <a:lnTo>
                    <a:pt x="36" y="40"/>
                  </a:lnTo>
                  <a:lnTo>
                    <a:pt x="46" y="43"/>
                  </a:lnTo>
                  <a:lnTo>
                    <a:pt x="57" y="48"/>
                  </a:lnTo>
                  <a:lnTo>
                    <a:pt x="67" y="54"/>
                  </a:lnTo>
                  <a:lnTo>
                    <a:pt x="75" y="59"/>
                  </a:lnTo>
                  <a:lnTo>
                    <a:pt x="84" y="67"/>
                  </a:lnTo>
                  <a:lnTo>
                    <a:pt x="92" y="75"/>
                  </a:lnTo>
                  <a:lnTo>
                    <a:pt x="99" y="82"/>
                  </a:lnTo>
                  <a:lnTo>
                    <a:pt x="105" y="92"/>
                  </a:lnTo>
                  <a:lnTo>
                    <a:pt x="109" y="101"/>
                  </a:lnTo>
                  <a:lnTo>
                    <a:pt x="114" y="111"/>
                  </a:lnTo>
                  <a:lnTo>
                    <a:pt x="117" y="122"/>
                  </a:lnTo>
                  <a:lnTo>
                    <a:pt x="119" y="133"/>
                  </a:lnTo>
                  <a:lnTo>
                    <a:pt x="120" y="144"/>
                  </a:lnTo>
                  <a:lnTo>
                    <a:pt x="126" y="144"/>
                  </a:lnTo>
                  <a:lnTo>
                    <a:pt x="206" y="144"/>
                  </a:lnTo>
                  <a:lnTo>
                    <a:pt x="206" y="144"/>
                  </a:lnTo>
                  <a:lnTo>
                    <a:pt x="199" y="133"/>
                  </a:lnTo>
                  <a:lnTo>
                    <a:pt x="181" y="102"/>
                  </a:lnTo>
                  <a:lnTo>
                    <a:pt x="154" y="56"/>
                  </a:lnTo>
                  <a:lnTo>
                    <a:pt x="140" y="29"/>
                  </a:lnTo>
                  <a:lnTo>
                    <a:pt x="125" y="0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1" name="Freeform 29"/>
            <p:cNvSpPr/>
            <p:nvPr/>
          </p:nvSpPr>
          <p:spPr bwMode="auto">
            <a:xfrm>
              <a:off x="4572000" y="1202035"/>
              <a:ext cx="103765" cy="502863"/>
            </a:xfrm>
            <a:custGeom>
              <a:avLst/>
              <a:gdLst/>
              <a:ahLst/>
              <a:cxnLst>
                <a:cxn ang="0">
                  <a:pos x="26" y="98"/>
                </a:cxn>
                <a:cxn ang="0">
                  <a:pos x="26" y="98"/>
                </a:cxn>
                <a:cxn ang="0">
                  <a:pos x="26" y="95"/>
                </a:cxn>
                <a:cxn ang="0">
                  <a:pos x="25" y="93"/>
                </a:cxn>
                <a:cxn ang="0">
                  <a:pos x="23" y="92"/>
                </a:cxn>
                <a:cxn ang="0">
                  <a:pos x="21" y="91"/>
                </a:cxn>
                <a:cxn ang="0">
                  <a:pos x="21" y="91"/>
                </a:cxn>
                <a:cxn ang="0">
                  <a:pos x="22" y="88"/>
                </a:cxn>
                <a:cxn ang="0">
                  <a:pos x="22" y="83"/>
                </a:cxn>
                <a:cxn ang="0">
                  <a:pos x="22" y="83"/>
                </a:cxn>
                <a:cxn ang="0">
                  <a:pos x="22" y="80"/>
                </a:cxn>
                <a:cxn ang="0">
                  <a:pos x="19" y="78"/>
                </a:cxn>
                <a:cxn ang="0">
                  <a:pos x="17" y="77"/>
                </a:cxn>
                <a:cxn ang="0">
                  <a:pos x="14" y="76"/>
                </a:cxn>
                <a:cxn ang="0">
                  <a:pos x="12" y="76"/>
                </a:cxn>
                <a:cxn ang="0">
                  <a:pos x="12" y="76"/>
                </a:cxn>
                <a:cxn ang="0">
                  <a:pos x="12" y="73"/>
                </a:cxn>
                <a:cxn ang="0">
                  <a:pos x="12" y="73"/>
                </a:cxn>
                <a:cxn ang="0">
                  <a:pos x="12" y="72"/>
                </a:cxn>
                <a:cxn ang="0">
                  <a:pos x="11" y="70"/>
                </a:cxn>
                <a:cxn ang="0">
                  <a:pos x="9" y="69"/>
                </a:cxn>
                <a:cxn ang="0">
                  <a:pos x="6" y="69"/>
                </a:cxn>
                <a:cxn ang="0">
                  <a:pos x="4" y="69"/>
                </a:cxn>
                <a:cxn ang="0">
                  <a:pos x="4" y="37"/>
                </a:cxn>
                <a:cxn ang="0">
                  <a:pos x="4" y="37"/>
                </a:cxn>
                <a:cxn ang="0">
                  <a:pos x="3" y="35"/>
                </a:cxn>
                <a:cxn ang="0">
                  <a:pos x="2" y="34"/>
                </a:cxn>
                <a:cxn ang="0">
                  <a:pos x="2" y="0"/>
                </a:cxn>
                <a:cxn ang="0">
                  <a:pos x="1" y="0"/>
                </a:cxn>
                <a:cxn ang="0">
                  <a:pos x="0" y="0"/>
                </a:cxn>
                <a:cxn ang="0">
                  <a:pos x="0" y="126"/>
                </a:cxn>
                <a:cxn ang="0">
                  <a:pos x="19" y="126"/>
                </a:cxn>
                <a:cxn ang="0">
                  <a:pos x="19" y="126"/>
                </a:cxn>
                <a:cxn ang="0">
                  <a:pos x="21" y="124"/>
                </a:cxn>
                <a:cxn ang="0">
                  <a:pos x="22" y="120"/>
                </a:cxn>
                <a:cxn ang="0">
                  <a:pos x="24" y="111"/>
                </a:cxn>
                <a:cxn ang="0">
                  <a:pos x="26" y="98"/>
                </a:cxn>
                <a:cxn ang="0">
                  <a:pos x="26" y="98"/>
                </a:cxn>
              </a:cxnLst>
              <a:rect l="0" t="0" r="r" b="b"/>
              <a:pathLst>
                <a:path w="26" h="126">
                  <a:moveTo>
                    <a:pt x="26" y="98"/>
                  </a:moveTo>
                  <a:lnTo>
                    <a:pt x="26" y="98"/>
                  </a:lnTo>
                  <a:lnTo>
                    <a:pt x="26" y="95"/>
                  </a:lnTo>
                  <a:lnTo>
                    <a:pt x="25" y="93"/>
                  </a:lnTo>
                  <a:lnTo>
                    <a:pt x="23" y="92"/>
                  </a:lnTo>
                  <a:lnTo>
                    <a:pt x="21" y="91"/>
                  </a:lnTo>
                  <a:lnTo>
                    <a:pt x="21" y="91"/>
                  </a:lnTo>
                  <a:lnTo>
                    <a:pt x="22" y="88"/>
                  </a:lnTo>
                  <a:lnTo>
                    <a:pt x="22" y="83"/>
                  </a:lnTo>
                  <a:lnTo>
                    <a:pt x="22" y="83"/>
                  </a:lnTo>
                  <a:lnTo>
                    <a:pt x="22" y="80"/>
                  </a:lnTo>
                  <a:lnTo>
                    <a:pt x="19" y="78"/>
                  </a:lnTo>
                  <a:lnTo>
                    <a:pt x="17" y="77"/>
                  </a:lnTo>
                  <a:lnTo>
                    <a:pt x="14" y="76"/>
                  </a:lnTo>
                  <a:lnTo>
                    <a:pt x="12" y="76"/>
                  </a:lnTo>
                  <a:lnTo>
                    <a:pt x="12" y="76"/>
                  </a:lnTo>
                  <a:lnTo>
                    <a:pt x="12" y="73"/>
                  </a:lnTo>
                  <a:lnTo>
                    <a:pt x="12" y="73"/>
                  </a:lnTo>
                  <a:lnTo>
                    <a:pt x="12" y="72"/>
                  </a:lnTo>
                  <a:lnTo>
                    <a:pt x="11" y="70"/>
                  </a:lnTo>
                  <a:lnTo>
                    <a:pt x="9" y="69"/>
                  </a:lnTo>
                  <a:lnTo>
                    <a:pt x="6" y="69"/>
                  </a:lnTo>
                  <a:lnTo>
                    <a:pt x="4" y="69"/>
                  </a:lnTo>
                  <a:lnTo>
                    <a:pt x="4" y="37"/>
                  </a:lnTo>
                  <a:lnTo>
                    <a:pt x="4" y="37"/>
                  </a:lnTo>
                  <a:lnTo>
                    <a:pt x="3" y="35"/>
                  </a:lnTo>
                  <a:lnTo>
                    <a:pt x="2" y="34"/>
                  </a:lnTo>
                  <a:lnTo>
                    <a:pt x="2" y="0"/>
                  </a:lnTo>
                  <a:lnTo>
                    <a:pt x="1" y="0"/>
                  </a:lnTo>
                  <a:lnTo>
                    <a:pt x="0" y="0"/>
                  </a:lnTo>
                  <a:lnTo>
                    <a:pt x="0" y="126"/>
                  </a:lnTo>
                  <a:lnTo>
                    <a:pt x="19" y="126"/>
                  </a:lnTo>
                  <a:lnTo>
                    <a:pt x="19" y="126"/>
                  </a:lnTo>
                  <a:lnTo>
                    <a:pt x="21" y="124"/>
                  </a:lnTo>
                  <a:lnTo>
                    <a:pt x="22" y="120"/>
                  </a:lnTo>
                  <a:lnTo>
                    <a:pt x="24" y="111"/>
                  </a:lnTo>
                  <a:lnTo>
                    <a:pt x="26" y="98"/>
                  </a:lnTo>
                  <a:lnTo>
                    <a:pt x="26" y="98"/>
                  </a:lnTo>
                  <a:close/>
                </a:path>
              </a:pathLst>
            </a:custGeom>
            <a:solidFill>
              <a:schemeClr val="accent2">
                <a:lumMod val="40000"/>
                <a:lumOff val="6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2" name="Freeform 30"/>
            <p:cNvSpPr/>
            <p:nvPr/>
          </p:nvSpPr>
          <p:spPr bwMode="auto">
            <a:xfrm>
              <a:off x="4572000" y="1704898"/>
              <a:ext cx="223495" cy="1636301"/>
            </a:xfrm>
            <a:custGeom>
              <a:avLst/>
              <a:gdLst/>
              <a:ahLst/>
              <a:cxnLst>
                <a:cxn ang="0">
                  <a:pos x="56" y="410"/>
                </a:cxn>
                <a:cxn ang="0">
                  <a:pos x="56" y="410"/>
                </a:cxn>
                <a:cxn ang="0">
                  <a:pos x="46" y="346"/>
                </a:cxn>
                <a:cxn ang="0">
                  <a:pos x="39" y="297"/>
                </a:cxn>
                <a:cxn ang="0">
                  <a:pos x="33" y="243"/>
                </a:cxn>
                <a:cxn ang="0">
                  <a:pos x="26" y="183"/>
                </a:cxn>
                <a:cxn ang="0">
                  <a:pos x="22" y="122"/>
                </a:cxn>
                <a:cxn ang="0">
                  <a:pos x="18" y="59"/>
                </a:cxn>
                <a:cxn ang="0">
                  <a:pos x="17" y="30"/>
                </a:cxn>
                <a:cxn ang="0">
                  <a:pos x="17" y="0"/>
                </a:cxn>
                <a:cxn ang="0">
                  <a:pos x="18" y="0"/>
                </a:cxn>
                <a:cxn ang="0">
                  <a:pos x="18" y="0"/>
                </a:cxn>
                <a:cxn ang="0">
                  <a:pos x="19" y="0"/>
                </a:cxn>
                <a:cxn ang="0">
                  <a:pos x="0" y="0"/>
                </a:cxn>
                <a:cxn ang="0">
                  <a:pos x="0" y="410"/>
                </a:cxn>
                <a:cxn ang="0">
                  <a:pos x="56" y="410"/>
                </a:cxn>
              </a:cxnLst>
              <a:rect l="0" t="0" r="r" b="b"/>
              <a:pathLst>
                <a:path w="56" h="410">
                  <a:moveTo>
                    <a:pt x="56" y="410"/>
                  </a:moveTo>
                  <a:lnTo>
                    <a:pt x="56" y="410"/>
                  </a:lnTo>
                  <a:lnTo>
                    <a:pt x="46" y="346"/>
                  </a:lnTo>
                  <a:lnTo>
                    <a:pt x="39" y="297"/>
                  </a:lnTo>
                  <a:lnTo>
                    <a:pt x="33" y="243"/>
                  </a:lnTo>
                  <a:lnTo>
                    <a:pt x="26" y="183"/>
                  </a:lnTo>
                  <a:lnTo>
                    <a:pt x="22" y="122"/>
                  </a:lnTo>
                  <a:lnTo>
                    <a:pt x="18" y="59"/>
                  </a:lnTo>
                  <a:lnTo>
                    <a:pt x="17" y="30"/>
                  </a:lnTo>
                  <a:lnTo>
                    <a:pt x="17" y="0"/>
                  </a:lnTo>
                  <a:lnTo>
                    <a:pt x="18" y="0"/>
                  </a:lnTo>
                  <a:lnTo>
                    <a:pt x="18" y="0"/>
                  </a:lnTo>
                  <a:lnTo>
                    <a:pt x="19" y="0"/>
                  </a:lnTo>
                  <a:lnTo>
                    <a:pt x="0" y="0"/>
                  </a:lnTo>
                  <a:lnTo>
                    <a:pt x="0" y="410"/>
                  </a:lnTo>
                  <a:lnTo>
                    <a:pt x="56" y="41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3" name="Freeform 31"/>
            <p:cNvSpPr/>
            <p:nvPr/>
          </p:nvSpPr>
          <p:spPr bwMode="auto">
            <a:xfrm>
              <a:off x="4572000" y="3341199"/>
              <a:ext cx="279368" cy="83812"/>
            </a:xfrm>
            <a:custGeom>
              <a:avLst/>
              <a:gdLst/>
              <a:ahLst/>
              <a:cxnLst>
                <a:cxn ang="0">
                  <a:pos x="70" y="8"/>
                </a:cxn>
                <a:cxn ang="0">
                  <a:pos x="70" y="8"/>
                </a:cxn>
                <a:cxn ang="0">
                  <a:pos x="69" y="6"/>
                </a:cxn>
                <a:cxn ang="0">
                  <a:pos x="68" y="4"/>
                </a:cxn>
                <a:cxn ang="0">
                  <a:pos x="66" y="3"/>
                </a:cxn>
                <a:cxn ang="0">
                  <a:pos x="62" y="2"/>
                </a:cxn>
                <a:cxn ang="0">
                  <a:pos x="56" y="2"/>
                </a:cxn>
                <a:cxn ang="0">
                  <a:pos x="56" y="2"/>
                </a:cxn>
                <a:cxn ang="0">
                  <a:pos x="56" y="0"/>
                </a:cxn>
                <a:cxn ang="0">
                  <a:pos x="0" y="0"/>
                </a:cxn>
                <a:cxn ang="0">
                  <a:pos x="0" y="21"/>
                </a:cxn>
                <a:cxn ang="0">
                  <a:pos x="63" y="21"/>
                </a:cxn>
                <a:cxn ang="0">
                  <a:pos x="63" y="21"/>
                </a:cxn>
                <a:cxn ang="0">
                  <a:pos x="67" y="18"/>
                </a:cxn>
                <a:cxn ang="0">
                  <a:pos x="68" y="14"/>
                </a:cxn>
                <a:cxn ang="0">
                  <a:pos x="70" y="8"/>
                </a:cxn>
                <a:cxn ang="0">
                  <a:pos x="70" y="8"/>
                </a:cxn>
              </a:cxnLst>
              <a:rect l="0" t="0" r="r" b="b"/>
              <a:pathLst>
                <a:path w="70" h="21">
                  <a:moveTo>
                    <a:pt x="70" y="8"/>
                  </a:moveTo>
                  <a:lnTo>
                    <a:pt x="70" y="8"/>
                  </a:lnTo>
                  <a:lnTo>
                    <a:pt x="69" y="6"/>
                  </a:lnTo>
                  <a:lnTo>
                    <a:pt x="68" y="4"/>
                  </a:lnTo>
                  <a:lnTo>
                    <a:pt x="66" y="3"/>
                  </a:lnTo>
                  <a:lnTo>
                    <a:pt x="62" y="2"/>
                  </a:lnTo>
                  <a:lnTo>
                    <a:pt x="56" y="2"/>
                  </a:lnTo>
                  <a:lnTo>
                    <a:pt x="56" y="2"/>
                  </a:lnTo>
                  <a:lnTo>
                    <a:pt x="56" y="0"/>
                  </a:lnTo>
                  <a:lnTo>
                    <a:pt x="0" y="0"/>
                  </a:lnTo>
                  <a:lnTo>
                    <a:pt x="0" y="21"/>
                  </a:lnTo>
                  <a:lnTo>
                    <a:pt x="63" y="21"/>
                  </a:lnTo>
                  <a:lnTo>
                    <a:pt x="63" y="21"/>
                  </a:lnTo>
                  <a:lnTo>
                    <a:pt x="67" y="18"/>
                  </a:lnTo>
                  <a:lnTo>
                    <a:pt x="68" y="14"/>
                  </a:lnTo>
                  <a:lnTo>
                    <a:pt x="70" y="8"/>
                  </a:lnTo>
                  <a:lnTo>
                    <a:pt x="70" y="8"/>
                  </a:lnTo>
                  <a:close/>
                </a:path>
              </a:pathLst>
            </a:custGeom>
            <a:solidFill>
              <a:schemeClr val="accent2">
                <a:lumMod val="5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  <p:sp>
          <p:nvSpPr>
            <p:cNvPr id="14" name="Freeform 32"/>
            <p:cNvSpPr/>
            <p:nvPr/>
          </p:nvSpPr>
          <p:spPr bwMode="auto">
            <a:xfrm>
              <a:off x="4572000" y="3425010"/>
              <a:ext cx="423043" cy="550755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62" y="1"/>
                </a:cxn>
                <a:cxn ang="0">
                  <a:pos x="62" y="1"/>
                </a:cxn>
                <a:cxn ang="0">
                  <a:pos x="63" y="0"/>
                </a:cxn>
                <a:cxn ang="0">
                  <a:pos x="0" y="0"/>
                </a:cxn>
                <a:cxn ang="0">
                  <a:pos x="0" y="44"/>
                </a:cxn>
                <a:cxn ang="0">
                  <a:pos x="1" y="44"/>
                </a:cxn>
                <a:cxn ang="0">
                  <a:pos x="25" y="44"/>
                </a:cxn>
                <a:cxn ang="0">
                  <a:pos x="25" y="44"/>
                </a:cxn>
                <a:cxn ang="0">
                  <a:pos x="33" y="84"/>
                </a:cxn>
                <a:cxn ang="0">
                  <a:pos x="39" y="114"/>
                </a:cxn>
                <a:cxn ang="0">
                  <a:pos x="46" y="138"/>
                </a:cxn>
                <a:cxn ang="0">
                  <a:pos x="106" y="138"/>
                </a:cxn>
                <a:cxn ang="0">
                  <a:pos x="106" y="138"/>
                </a:cxn>
                <a:cxn ang="0">
                  <a:pos x="91" y="103"/>
                </a:cxn>
                <a:cxn ang="0">
                  <a:pos x="78" y="68"/>
                </a:cxn>
                <a:cxn ang="0">
                  <a:pos x="67" y="34"/>
                </a:cxn>
                <a:cxn ang="0">
                  <a:pos x="62" y="18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106" h="138">
                  <a:moveTo>
                    <a:pt x="59" y="1"/>
                  </a:moveTo>
                  <a:lnTo>
                    <a:pt x="62" y="1"/>
                  </a:lnTo>
                  <a:lnTo>
                    <a:pt x="62" y="1"/>
                  </a:lnTo>
                  <a:lnTo>
                    <a:pt x="63" y="0"/>
                  </a:lnTo>
                  <a:lnTo>
                    <a:pt x="0" y="0"/>
                  </a:lnTo>
                  <a:lnTo>
                    <a:pt x="0" y="44"/>
                  </a:lnTo>
                  <a:lnTo>
                    <a:pt x="1" y="44"/>
                  </a:lnTo>
                  <a:lnTo>
                    <a:pt x="25" y="44"/>
                  </a:lnTo>
                  <a:lnTo>
                    <a:pt x="25" y="44"/>
                  </a:lnTo>
                  <a:lnTo>
                    <a:pt x="33" y="84"/>
                  </a:lnTo>
                  <a:lnTo>
                    <a:pt x="39" y="114"/>
                  </a:lnTo>
                  <a:lnTo>
                    <a:pt x="46" y="138"/>
                  </a:lnTo>
                  <a:lnTo>
                    <a:pt x="106" y="138"/>
                  </a:lnTo>
                  <a:lnTo>
                    <a:pt x="106" y="138"/>
                  </a:lnTo>
                  <a:lnTo>
                    <a:pt x="91" y="103"/>
                  </a:lnTo>
                  <a:lnTo>
                    <a:pt x="78" y="68"/>
                  </a:lnTo>
                  <a:lnTo>
                    <a:pt x="67" y="34"/>
                  </a:lnTo>
                  <a:lnTo>
                    <a:pt x="62" y="18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 w="9525">
              <a:noFill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/>
            </a:p>
          </p:txBody>
        </p:sp>
      </p:grpSp>
      <p:grpSp>
        <p:nvGrpSpPr>
          <p:cNvPr id="24" name="Group 85"/>
          <p:cNvGrpSpPr/>
          <p:nvPr/>
        </p:nvGrpSpPr>
        <p:grpSpPr>
          <a:xfrm>
            <a:off x="2474582" y="3930638"/>
            <a:ext cx="5448973" cy="306705"/>
            <a:chOff x="2714612" y="3325091"/>
            <a:chExt cx="5448973" cy="306610"/>
          </a:xfrm>
        </p:grpSpPr>
        <p:sp>
          <p:nvSpPr>
            <p:cNvPr id="69" name="Rectangle 68"/>
            <p:cNvSpPr/>
            <p:nvPr/>
          </p:nvSpPr>
          <p:spPr>
            <a:xfrm>
              <a:off x="4000496" y="3328986"/>
              <a:ext cx="1071570" cy="285752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77503" y="3364211"/>
              <a:ext cx="2786082" cy="2139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800" dirty="0">
                  <a:solidFill>
                    <a:schemeClr val="bg1">
                      <a:lumMod val="65000"/>
                    </a:schemeClr>
                  </a:solidFill>
                  <a:latin typeface="Open Sans Light" pitchFamily="34" charset="0"/>
                  <a:ea typeface="宋体" panose="02010600030101010101" pitchFamily="2" charset="-122"/>
                  <a:cs typeface="Open Sans Light" pitchFamily="34" charset="0"/>
                </a:rPr>
                <a:t>明白自己的角色，清楚自己的权限，方便开展工作</a:t>
              </a: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Open Sans Light" pitchFamily="34" charset="0"/>
                <a:ea typeface="宋体" panose="02010600030101010101" pitchFamily="2" charset="-122"/>
                <a:cs typeface="Open Sans Light" pitchFamily="34" charset="0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4071934" y="3325091"/>
              <a:ext cx="894080" cy="3066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 dirty="0">
                  <a:solidFill>
                    <a:schemeClr val="bg1"/>
                  </a:solidFill>
                  <a:latin typeface="Open Sans" pitchFamily="34" charset="0"/>
                  <a:ea typeface="宋体" panose="02010600030101010101" pitchFamily="2" charset="-122"/>
                  <a:cs typeface="Open Sans" pitchFamily="34" charset="0"/>
                </a:rPr>
                <a:t>明确职责</a:t>
              </a:r>
              <a:endParaRPr lang="zh-CN" altLang="en-US" sz="1400" dirty="0">
                <a:solidFill>
                  <a:schemeClr val="bg1"/>
                </a:solidFill>
                <a:latin typeface="Open Sans" pitchFamily="34" charset="0"/>
                <a:ea typeface="宋体" panose="02010600030101010101" pitchFamily="2" charset="-122"/>
                <a:cs typeface="Open Sans" pitchFamily="34" charset="0"/>
              </a:endParaRPr>
            </a:p>
          </p:txBody>
        </p:sp>
        <p:cxnSp>
          <p:nvCxnSpPr>
            <p:cNvPr id="80" name="Straight Connector 79"/>
            <p:cNvCxnSpPr/>
            <p:nvPr/>
          </p:nvCxnSpPr>
          <p:spPr>
            <a:xfrm>
              <a:off x="2714612" y="3500444"/>
              <a:ext cx="1143008" cy="2011"/>
            </a:xfrm>
            <a:prstGeom prst="line">
              <a:avLst/>
            </a:prstGeom>
            <a:ln w="12700">
              <a:solidFill>
                <a:schemeClr val="accent1"/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本框 14"/>
          <p:cNvSpPr txBox="1"/>
          <p:nvPr/>
        </p:nvSpPr>
        <p:spPr>
          <a:xfrm>
            <a:off x="212090" y="181610"/>
            <a:ext cx="2569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>
                <a:solidFill>
                  <a:srgbClr val="BFBFBF"/>
                </a:solidFill>
              </a:rPr>
              <a:t>为什么需要权限管理？</a:t>
            </a:r>
            <a:endParaRPr lang="zh-CN" altLang="en-US">
              <a:solidFill>
                <a:srgbClr val="BFBFBF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A_矩形 17"/>
          <p:cNvSpPr/>
          <p:nvPr>
            <p:custDataLst>
              <p:tags r:id="rId1"/>
            </p:custDataLst>
          </p:nvPr>
        </p:nvSpPr>
        <p:spPr>
          <a:xfrm>
            <a:off x="1610416" y="3576893"/>
            <a:ext cx="835660" cy="23749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连接数据库</a:t>
            </a:r>
            <a:endParaRPr lang="zh-CN" altLang="en-US" sz="1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PA_Line 3"/>
          <p:cNvSpPr>
            <a:spLocks noChangeShapeType="1"/>
          </p:cNvSpPr>
          <p:nvPr>
            <p:custDataLst>
              <p:tags r:id="rId2"/>
            </p:custDataLst>
          </p:nvPr>
        </p:nvSpPr>
        <p:spPr bwMode="auto">
          <a:xfrm>
            <a:off x="1215962" y="1061019"/>
            <a:ext cx="6858000" cy="0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</a:ln>
        </p:spPr>
        <p:txBody>
          <a:bodyPr wrap="none" lIns="68580" tIns="34290" rIns="68580" bIns="34290" anchor="ctr"/>
          <a:lstStyle/>
          <a:p>
            <a:endParaRPr lang="zh-CN" altLang="en-US"/>
          </a:p>
        </p:txBody>
      </p:sp>
      <p:cxnSp>
        <p:nvCxnSpPr>
          <p:cNvPr id="19" name="PA_直接连接符 18"/>
          <p:cNvCxnSpPr/>
          <p:nvPr>
            <p:custDataLst>
              <p:tags r:id="rId3"/>
            </p:custDataLst>
          </p:nvPr>
        </p:nvCxnSpPr>
        <p:spPr>
          <a:xfrm>
            <a:off x="1653260" y="3850241"/>
            <a:ext cx="1467661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  <a:effectLst/>
        </p:spPr>
      </p:cxnSp>
      <p:sp>
        <p:nvSpPr>
          <p:cNvPr id="21" name="PA_矩形 20"/>
          <p:cNvSpPr/>
          <p:nvPr>
            <p:custDataLst>
              <p:tags r:id="rId4"/>
            </p:custDataLst>
          </p:nvPr>
        </p:nvSpPr>
        <p:spPr>
          <a:xfrm>
            <a:off x="5558287" y="3620073"/>
            <a:ext cx="695960" cy="237490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r>
              <a:rPr lang="zh-CN" altLang="en-US" sz="11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查询语句</a:t>
            </a:r>
            <a:endParaRPr lang="zh-CN" altLang="en-US" sz="11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PA_直接连接符 21"/>
          <p:cNvCxnSpPr/>
          <p:nvPr>
            <p:custDataLst>
              <p:tags r:id="rId5"/>
            </p:custDataLst>
          </p:nvPr>
        </p:nvCxnSpPr>
        <p:spPr>
          <a:xfrm>
            <a:off x="5601131" y="3893421"/>
            <a:ext cx="1467661" cy="0"/>
          </a:xfrm>
          <a:prstGeom prst="line">
            <a:avLst/>
          </a:prstGeom>
          <a:noFill/>
          <a:ln w="12700" cap="flat" cmpd="sng" algn="ctr">
            <a:solidFill>
              <a:schemeClr val="tx1">
                <a:lumMod val="75000"/>
                <a:lumOff val="25000"/>
              </a:schemeClr>
            </a:solidFill>
            <a:prstDash val="dash"/>
            <a:headEnd type="none" w="med" len="med"/>
            <a:tailEnd type="none" w="med" len="med"/>
          </a:ln>
          <a:effectLst/>
        </p:spPr>
      </p:cxnSp>
      <p:pic>
        <p:nvPicPr>
          <p:cNvPr id="13" name="PA_图片 6" descr="image39"/>
          <p:cNvPicPr>
            <a:picLocks noChangeAspect="1" noChangeArrowheads="1"/>
          </p:cNvPicPr>
          <p:nvPr>
            <p:custDataLst>
              <p:tags r:id="rId6"/>
            </p:custDataLst>
          </p:nvPr>
        </p:nvPicPr>
        <p:blipFill>
          <a:blip r:embed="rId7" cstate="print">
            <a:lum bright="-6000" contrast="24000"/>
          </a:blip>
          <a:srcRect/>
          <a:stretch>
            <a:fillRect/>
          </a:stretch>
        </p:blipFill>
        <p:spPr bwMode="auto">
          <a:xfrm>
            <a:off x="2664951" y="727678"/>
            <a:ext cx="245656" cy="4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A_图片 6" descr="image39"/>
          <p:cNvPicPr>
            <a:picLocks noChangeAspect="1" noChangeArrowheads="1"/>
          </p:cNvPicPr>
          <p:nvPr>
            <p:custDataLst>
              <p:tags r:id="rId8"/>
            </p:custDataLst>
          </p:nvPr>
        </p:nvPicPr>
        <p:blipFill>
          <a:blip r:embed="rId7" cstate="print">
            <a:lum bright="-6000" contrast="24000"/>
          </a:blip>
          <a:srcRect/>
          <a:stretch>
            <a:fillRect/>
          </a:stretch>
        </p:blipFill>
        <p:spPr bwMode="auto">
          <a:xfrm>
            <a:off x="6233351" y="766185"/>
            <a:ext cx="245656" cy="435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PA_文本框 42"/>
          <p:cNvSpPr txBox="1"/>
          <p:nvPr>
            <p:custDataLst>
              <p:tags r:id="rId9"/>
            </p:custDataLst>
          </p:nvPr>
        </p:nvSpPr>
        <p:spPr>
          <a:xfrm>
            <a:off x="1610360" y="3858895"/>
            <a:ext cx="2113915" cy="48387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let connection = mysql.createConnection()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创建连接池，用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connection.query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来进行数据查询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PA_文本框 45"/>
          <p:cNvSpPr txBox="1"/>
          <p:nvPr>
            <p:custDataLst>
              <p:tags r:id="rId10"/>
            </p:custDataLst>
          </p:nvPr>
        </p:nvSpPr>
        <p:spPr>
          <a:xfrm>
            <a:off x="5558155" y="3940810"/>
            <a:ext cx="1854835" cy="345440"/>
          </a:xfrm>
          <a:prstGeom prst="rect">
            <a:avLst/>
          </a:prstGeom>
          <a:noFill/>
        </p:spPr>
        <p:txBody>
          <a:bodyPr wrap="square" lIns="68580" tIns="34290" rIns="68580" bIns="34290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数据库基本操作 </a:t>
            </a:r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-&gt;  </a:t>
            </a:r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增删改查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9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判断登录注册</a:t>
            </a:r>
            <a:endParaRPr lang="zh-CN" altLang="en-US" sz="9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34" name="文本框 37"/>
          <p:cNvSpPr txBox="1"/>
          <p:nvPr/>
        </p:nvSpPr>
        <p:spPr>
          <a:xfrm>
            <a:off x="216310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文本框 38"/>
          <p:cNvSpPr txBox="1"/>
          <p:nvPr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65430" y="196215"/>
            <a:ext cx="217360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16535" y="196215"/>
            <a:ext cx="18510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rgbClr val="808080"/>
                </a:solidFill>
              </a:rPr>
              <a:t>Mysql</a:t>
            </a:r>
            <a:r>
              <a:rPr lang="zh-CN" altLang="en-US">
                <a:solidFill>
                  <a:srgbClr val="808080"/>
                </a:solidFill>
              </a:rPr>
              <a:t>数据查询</a:t>
            </a:r>
            <a:endParaRPr lang="zh-CN" altLang="en-US">
              <a:solidFill>
                <a:srgbClr val="808080"/>
              </a:solidFill>
            </a:endParaRPr>
          </a:p>
        </p:txBody>
      </p:sp>
      <p:pic>
        <p:nvPicPr>
          <p:cNvPr id="10" name="图片占位符 9" descr="图片2"/>
          <p:cNvPicPr>
            <a:picLocks noGrp="1" noChangeAspect="1"/>
          </p:cNvPicPr>
          <p:nvPr>
            <p:ph type="pic" sz="quarter" idx="13"/>
          </p:nvPr>
        </p:nvPicPr>
        <p:blipFill>
          <a:blip r:embed="rId11"/>
          <a:stretch>
            <a:fillRect/>
          </a:stretch>
        </p:blipFill>
        <p:spPr>
          <a:xfrm>
            <a:off x="4638040" y="1229995"/>
            <a:ext cx="3435350" cy="1865630"/>
          </a:xfrm>
          <a:prstGeom prst="rect">
            <a:avLst/>
          </a:prstGeom>
        </p:spPr>
      </p:pic>
      <p:pic>
        <p:nvPicPr>
          <p:cNvPr id="16" name="图片占位符 15" descr="IV][H7`ZL_6N{B_`M14)DC0"/>
          <p:cNvPicPr>
            <a:picLocks noGrp="1" noChangeAspect="1"/>
          </p:cNvPicPr>
          <p:nvPr>
            <p:ph type="pic" sz="quarter" idx="11"/>
          </p:nvPr>
        </p:nvPicPr>
        <p:blipFill>
          <a:blip r:embed="rId12"/>
          <a:stretch>
            <a:fillRect/>
          </a:stretch>
        </p:blipFill>
        <p:spPr>
          <a:xfrm>
            <a:off x="1349375" y="1201420"/>
            <a:ext cx="2760345" cy="172847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5" presetClass="path" presetSubtype="0" repeatCount="200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2.91667E-6 -0.00324 L -0.0681 -0.00324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5" presetClass="path" presetSubtype="0" repeatCount="2000" autoRev="1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-2.29167E-6 -0.00324 L -0.0681 -0.00324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11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2" grpId="0" animBg="1"/>
      <p:bldP spid="21" grpId="0"/>
      <p:bldP spid="20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A_文本框 8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900437" y="3857551"/>
            <a:ext cx="3109517" cy="69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全局导航守卫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（登录权限管理）</a:t>
            </a:r>
            <a:endParaRPr lang="zh-CN" altLang="en-US" sz="9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如果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cookie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里存入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token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字段。跳转到主页</a:t>
            </a:r>
            <a:endParaRPr lang="zh-CN" altLang="en-US" sz="9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如果未登录之前进入主页，会重定向到</a:t>
            </a:r>
            <a:r>
              <a:rPr lang="en-US" altLang="zh-CN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login</a:t>
            </a:r>
            <a:r>
              <a:rPr lang="zh-CN" altLang="en-US" sz="900" dirty="0" smtClean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页去登录</a:t>
            </a:r>
            <a:endParaRPr lang="zh-CN" altLang="en-US" sz="900" dirty="0" smtClean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PA_文本框 9"/>
          <p:cNvSpPr txBox="1"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5467350" y="3928110"/>
            <a:ext cx="163004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局部导航守卫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占位符 2" descr="C:\Users\zhangyun\Desktop\图片3.png图片3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>
            <a:fillRect/>
          </a:stretch>
        </p:blipFill>
        <p:spPr>
          <a:xfrm>
            <a:off x="770255" y="1233805"/>
            <a:ext cx="2925445" cy="2363470"/>
          </a:xfrm>
        </p:spPr>
      </p:pic>
      <p:pic>
        <p:nvPicPr>
          <p:cNvPr id="11" name="图片占位符 2" descr="C:\Users\zhangyun\Desktop\QQ图片20181025112741.pngQQ图片20181025112741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961255" y="1320165"/>
            <a:ext cx="3108325" cy="2077085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>
          <a:xfrm>
            <a:off x="4164841" y="1420411"/>
            <a:ext cx="0" cy="20522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253" y="196280"/>
            <a:ext cx="144049" cy="50405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2" rIns="68584" bIns="34292" rtlCol="0" anchor="ctr"/>
          <a:lstStyle/>
          <a:p>
            <a:pPr algn="ctr" defTabSz="685165"/>
            <a:endParaRPr lang="zh-CN" altLang="en-US" sz="1400" dirty="0">
              <a:solidFill>
                <a:srgbClr val="E7E6E6">
                  <a:lumMod val="50000"/>
                </a:srgbClr>
              </a:solidFill>
              <a:cs typeface="+mn-ea"/>
              <a:sym typeface="+mn-lt"/>
            </a:endParaRPr>
          </a:p>
        </p:txBody>
      </p:sp>
      <p:sp>
        <p:nvSpPr>
          <p:cNvPr id="16" name="文本框 37"/>
          <p:cNvSpPr txBox="1"/>
          <p:nvPr/>
        </p:nvSpPr>
        <p:spPr>
          <a:xfrm>
            <a:off x="216310" y="196280"/>
            <a:ext cx="2190351" cy="315475"/>
          </a:xfrm>
          <a:prstGeom prst="rect">
            <a:avLst/>
          </a:prstGeom>
          <a:noFill/>
        </p:spPr>
        <p:txBody>
          <a:bodyPr wrap="none" lIns="68584" tIns="34292" rIns="68584" bIns="34292" rtlCol="0">
            <a:spAutoFit/>
          </a:bodyPr>
          <a:lstStyle/>
          <a:p>
            <a:pPr defTabSz="685165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点击添加相关标题文字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7" name="文本框 38"/>
          <p:cNvSpPr txBox="1"/>
          <p:nvPr/>
        </p:nvSpPr>
        <p:spPr>
          <a:xfrm>
            <a:off x="265271" y="520316"/>
            <a:ext cx="2039271" cy="207753"/>
          </a:xfrm>
          <a:prstGeom prst="rect">
            <a:avLst/>
          </a:prstGeom>
          <a:noFill/>
        </p:spPr>
        <p:txBody>
          <a:bodyPr wrap="square" lIns="68584" tIns="34292" rIns="68584" bIns="34292" rtlCol="0">
            <a:spAutoFit/>
          </a:bodyPr>
          <a:lstStyle/>
          <a:p>
            <a:pPr algn="dist" defTabSz="685165"/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cs typeface="+mn-ea"/>
                <a:sym typeface="+mn-lt"/>
              </a:rPr>
              <a:t>ADD RELATED TITLE WORDS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16535" y="196215"/>
            <a:ext cx="243967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808080"/>
                </a:solidFill>
              </a:rPr>
              <a:t>导航守卫</a:t>
            </a:r>
            <a:endParaRPr lang="zh-CN" altLang="en-US">
              <a:solidFill>
                <a:srgbClr val="808080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915816" y="3566572"/>
            <a:ext cx="4064705" cy="500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发布上线</a:t>
            </a:r>
            <a:endParaRPr lang="zh-CN" altLang="en-US" sz="2800" b="1" dirty="0">
              <a:solidFill>
                <a:srgbClr val="093B5C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824028" y="2270428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3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2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文本框 12"/>
          <p:cNvSpPr txBox="1">
            <a:spLocks noChangeArrowheads="1"/>
          </p:cNvSpPr>
          <p:nvPr/>
        </p:nvSpPr>
        <p:spPr bwMode="auto">
          <a:xfrm>
            <a:off x="4067944" y="4152870"/>
            <a:ext cx="4064705" cy="3462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1800" b="1" kern="100" dirty="0">
                <a:solidFill>
                  <a:srgbClr val="7F7F7F"/>
                </a:solidFill>
                <a:latin typeface="+mn-ea"/>
                <a:ea typeface="+mn-ea"/>
                <a:cs typeface="Times New Roman" panose="02020603050405020304" pitchFamily="18" charset="0"/>
              </a:rPr>
              <a:t>汇报</a:t>
            </a:r>
            <a:r>
              <a:rPr lang="zh-CN" altLang="en-US" sz="1800" b="1" kern="100" dirty="0" smtClean="0">
                <a:solidFill>
                  <a:srgbClr val="7F7F7F"/>
                </a:solidFill>
                <a:latin typeface="+mn-ea"/>
                <a:ea typeface="+mn-ea"/>
                <a:cs typeface="Times New Roman" panose="02020603050405020304" pitchFamily="18" charset="0"/>
              </a:rPr>
              <a:t>人：宋星星</a:t>
            </a:r>
            <a:endParaRPr lang="zh-CN" altLang="en-US" sz="1800" b="1" dirty="0">
              <a:solidFill>
                <a:srgbClr val="7F7F7F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  <p:bldP spid="7" grpId="0"/>
      <p:bldP spid="7" grpId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3728" y="146955"/>
            <a:ext cx="4968552" cy="786610"/>
          </a:xfrm>
          <a:prstGeom prst="rect">
            <a:avLst/>
          </a:prstGeom>
        </p:spPr>
      </p:pic>
      <p:pic>
        <p:nvPicPr>
          <p:cNvPr id="8" name="图片 7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1026054"/>
            <a:ext cx="6078692" cy="1531853"/>
          </a:xfrm>
          <a:prstGeom prst="rect">
            <a:avLst/>
          </a:prstGeom>
        </p:spPr>
      </p:pic>
      <p:pic>
        <p:nvPicPr>
          <p:cNvPr id="9" name="图片 8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608548"/>
            <a:ext cx="6078692" cy="1846725"/>
          </a:xfrm>
          <a:prstGeom prst="rect">
            <a:avLst/>
          </a:prstGeom>
        </p:spPr>
      </p:pic>
      <p:pic>
        <p:nvPicPr>
          <p:cNvPr id="10" name="图片 9" descr="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4516760"/>
            <a:ext cx="6078692" cy="552671"/>
          </a:xfrm>
          <a:prstGeom prst="rect">
            <a:avLst/>
          </a:prstGeom>
        </p:spPr>
      </p:pic>
      <p:sp>
        <p:nvSpPr>
          <p:cNvPr id="11" name="Text Placeholder 8"/>
          <p:cNvSpPr txBox="1"/>
          <p:nvPr/>
        </p:nvSpPr>
        <p:spPr bwMode="auto">
          <a:xfrm>
            <a:off x="247451" y="164557"/>
            <a:ext cx="2056297" cy="31975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en-US" altLang="zh-CN" sz="2000" dirty="0" err="1" smtClean="0">
                <a:solidFill>
                  <a:srgbClr val="C7C7C7"/>
                </a:solidFill>
                <a:latin typeface="+mn-ea"/>
              </a:rPr>
              <a:t>Git</a:t>
            </a:r>
            <a:r>
              <a:rPr lang="zh-CN" altLang="en-US" sz="2000" dirty="0" smtClean="0">
                <a:solidFill>
                  <a:srgbClr val="C7C7C7"/>
                </a:solidFill>
                <a:latin typeface="+mn-ea"/>
              </a:rPr>
              <a:t> 命 令</a:t>
            </a:r>
            <a:endParaRPr lang="en-US" altLang="zh-CN" sz="2000" dirty="0">
              <a:solidFill>
                <a:srgbClr val="C7C7C7"/>
              </a:solidFill>
              <a:latin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7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1" dur="1" fill="hold"/>
                                        <p:tgtEl>
                                          <p:spTgt spid="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5" dur="1" fill="hold"/>
                                        <p:tgtEl>
                                          <p:spTgt spid="9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" fill="hold"/>
                                        <p:tgtEl>
                                          <p:spTgt spid="1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ext Placeholder 8"/>
          <p:cNvSpPr txBox="1"/>
          <p:nvPr/>
        </p:nvSpPr>
        <p:spPr bwMode="auto">
          <a:xfrm>
            <a:off x="247451" y="164556"/>
            <a:ext cx="1876277" cy="319756"/>
          </a:xfrm>
          <a:prstGeom prst="rect">
            <a:avLst/>
          </a:prstGeom>
          <a:solidFill>
            <a:srgbClr val="EDEBEB"/>
          </a:solidFill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1800" dirty="0" smtClean="0">
                <a:solidFill>
                  <a:srgbClr val="BFBFBF"/>
                </a:solidFill>
                <a:latin typeface="+mn-ea"/>
              </a:rPr>
              <a:t>代 码 部 署</a:t>
            </a:r>
            <a:endParaRPr lang="en-US" altLang="zh-CN" sz="1800" dirty="0">
              <a:solidFill>
                <a:srgbClr val="BFBFBF"/>
              </a:solidFill>
              <a:latin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1799692" y="1024372"/>
            <a:ext cx="5213686" cy="674361"/>
            <a:chOff x="5301913" y="2299379"/>
            <a:chExt cx="5213686" cy="674361"/>
          </a:xfrm>
        </p:grpSpPr>
        <p:grpSp>
          <p:nvGrpSpPr>
            <p:cNvPr id="48" name="组合 47"/>
            <p:cNvGrpSpPr/>
            <p:nvPr/>
          </p:nvGrpSpPr>
          <p:grpSpPr>
            <a:xfrm>
              <a:off x="6178298" y="2422865"/>
              <a:ext cx="4337301" cy="403424"/>
              <a:chOff x="-2286767" y="2049577"/>
              <a:chExt cx="4337301" cy="403424"/>
            </a:xfrm>
          </p:grpSpPr>
          <p:sp>
            <p:nvSpPr>
              <p:cNvPr id="52" name="矩形 51"/>
              <p:cNvSpPr/>
              <p:nvPr/>
            </p:nvSpPr>
            <p:spPr>
              <a:xfrm>
                <a:off x="-2286767" y="2140581"/>
                <a:ext cx="4337301" cy="31242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矩形 52"/>
              <p:cNvSpPr/>
              <p:nvPr/>
            </p:nvSpPr>
            <p:spPr>
              <a:xfrm>
                <a:off x="-2286766" y="2049577"/>
                <a:ext cx="1056700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585251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Xshell 6</a:t>
                </a:r>
                <a:endParaRPr lang="en-US" altLang="zh-CN" b="1" dirty="0">
                  <a:solidFill>
                    <a:srgbClr val="585251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49" name="组合 48"/>
            <p:cNvGrpSpPr/>
            <p:nvPr/>
          </p:nvGrpSpPr>
          <p:grpSpPr>
            <a:xfrm>
              <a:off x="5301913" y="2299379"/>
              <a:ext cx="674363" cy="674361"/>
              <a:chOff x="3795382" y="1803403"/>
              <a:chExt cx="642806" cy="642805"/>
            </a:xfrm>
          </p:grpSpPr>
          <p:sp>
            <p:nvSpPr>
              <p:cNvPr id="50" name="椭圆 49"/>
              <p:cNvSpPr/>
              <p:nvPr/>
            </p:nvSpPr>
            <p:spPr>
              <a:xfrm rot="5400000">
                <a:off x="3795382" y="1803403"/>
                <a:ext cx="642805" cy="642806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1" name="椭圆 36"/>
              <p:cNvSpPr/>
              <p:nvPr/>
            </p:nvSpPr>
            <p:spPr>
              <a:xfrm>
                <a:off x="3933129" y="1932699"/>
                <a:ext cx="371328" cy="384214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4175956" y="1024373"/>
            <a:ext cx="5213686" cy="674361"/>
            <a:chOff x="5301913" y="3656763"/>
            <a:chExt cx="5213686" cy="674361"/>
          </a:xfrm>
        </p:grpSpPr>
        <p:grpSp>
          <p:nvGrpSpPr>
            <p:cNvPr id="55" name="组合 54"/>
            <p:cNvGrpSpPr/>
            <p:nvPr/>
          </p:nvGrpSpPr>
          <p:grpSpPr>
            <a:xfrm>
              <a:off x="6178298" y="3782798"/>
              <a:ext cx="4337301" cy="394210"/>
              <a:chOff x="-2286767" y="2087042"/>
              <a:chExt cx="4337301" cy="394210"/>
            </a:xfrm>
          </p:grpSpPr>
          <p:sp>
            <p:nvSpPr>
              <p:cNvPr id="59" name="矩形 58"/>
              <p:cNvSpPr/>
              <p:nvPr/>
            </p:nvSpPr>
            <p:spPr>
              <a:xfrm>
                <a:off x="-2286767" y="2140581"/>
                <a:ext cx="4337301" cy="312420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endParaRPr lang="zh-CN" altLang="en-US" sz="1200" dirty="0">
                  <a:solidFill>
                    <a:prstClr val="white">
                      <a:alpha val="80000"/>
                    </a:prstClr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矩形 59"/>
              <p:cNvSpPr/>
              <p:nvPr/>
            </p:nvSpPr>
            <p:spPr>
              <a:xfrm>
                <a:off x="-2164211" y="2087042"/>
                <a:ext cx="633507" cy="3942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altLang="zh-CN" b="1" dirty="0">
                    <a:solidFill>
                      <a:srgbClr val="585251"/>
                    </a:solidFill>
                    <a:latin typeface="Arial" panose="020B0604020202020204"/>
                    <a:ea typeface="微软雅黑" panose="020B0503020204020204" pitchFamily="34" charset="-122"/>
                  </a:rPr>
                  <a:t>Xftp</a:t>
                </a:r>
                <a:endParaRPr lang="en-US" altLang="zh-CN" b="1" dirty="0">
                  <a:solidFill>
                    <a:srgbClr val="585251"/>
                  </a:solidFill>
                  <a:latin typeface="Arial" panose="020B0604020202020204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5301913" y="3656763"/>
              <a:ext cx="674363" cy="674361"/>
              <a:chOff x="3795382" y="1803403"/>
              <a:chExt cx="642806" cy="642805"/>
            </a:xfrm>
          </p:grpSpPr>
          <p:sp>
            <p:nvSpPr>
              <p:cNvPr id="57" name="椭圆 56"/>
              <p:cNvSpPr/>
              <p:nvPr/>
            </p:nvSpPr>
            <p:spPr>
              <a:xfrm rot="5400000">
                <a:off x="3795382" y="1803403"/>
                <a:ext cx="642805" cy="642806"/>
              </a:xfrm>
              <a:prstGeom prst="ellipse">
                <a:avLst/>
              </a:prstGeom>
              <a:noFill/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8" name="椭圆 39"/>
              <p:cNvSpPr/>
              <p:nvPr/>
            </p:nvSpPr>
            <p:spPr>
              <a:xfrm>
                <a:off x="3951961" y="1932699"/>
                <a:ext cx="333663" cy="384214"/>
              </a:xfrm>
              <a:custGeom>
                <a:avLst/>
                <a:gdLst>
                  <a:gd name="connsiteX0" fmla="*/ 184010 w 292270"/>
                  <a:gd name="connsiteY0" fmla="*/ 131763 h 336550"/>
                  <a:gd name="connsiteX1" fmla="*/ 178567 w 292270"/>
                  <a:gd name="connsiteY1" fmla="*/ 141923 h 336550"/>
                  <a:gd name="connsiteX2" fmla="*/ 184010 w 292270"/>
                  <a:gd name="connsiteY2" fmla="*/ 150813 h 336550"/>
                  <a:gd name="connsiteX3" fmla="*/ 188092 w 292270"/>
                  <a:gd name="connsiteY3" fmla="*/ 141923 h 336550"/>
                  <a:gd name="connsiteX4" fmla="*/ 184010 w 292270"/>
                  <a:gd name="connsiteY4" fmla="*/ 131763 h 336550"/>
                  <a:gd name="connsiteX5" fmla="*/ 141147 w 292270"/>
                  <a:gd name="connsiteY5" fmla="*/ 131763 h 336550"/>
                  <a:gd name="connsiteX6" fmla="*/ 135704 w 292270"/>
                  <a:gd name="connsiteY6" fmla="*/ 141923 h 336550"/>
                  <a:gd name="connsiteX7" fmla="*/ 141147 w 292270"/>
                  <a:gd name="connsiteY7" fmla="*/ 150813 h 336550"/>
                  <a:gd name="connsiteX8" fmla="*/ 145229 w 292270"/>
                  <a:gd name="connsiteY8" fmla="*/ 141923 h 336550"/>
                  <a:gd name="connsiteX9" fmla="*/ 141147 w 292270"/>
                  <a:gd name="connsiteY9" fmla="*/ 131763 h 336550"/>
                  <a:gd name="connsiteX10" fmla="*/ 96811 w 292270"/>
                  <a:gd name="connsiteY10" fmla="*/ 131763 h 336550"/>
                  <a:gd name="connsiteX11" fmla="*/ 92842 w 292270"/>
                  <a:gd name="connsiteY11" fmla="*/ 134938 h 336550"/>
                  <a:gd name="connsiteX12" fmla="*/ 100780 w 292270"/>
                  <a:gd name="connsiteY12" fmla="*/ 134938 h 336550"/>
                  <a:gd name="connsiteX13" fmla="*/ 96811 w 292270"/>
                  <a:gd name="connsiteY13" fmla="*/ 131763 h 336550"/>
                  <a:gd name="connsiteX14" fmla="*/ 225310 w 292270"/>
                  <a:gd name="connsiteY14" fmla="*/ 127000 h 336550"/>
                  <a:gd name="connsiteX15" fmla="*/ 226721 w 292270"/>
                  <a:gd name="connsiteY15" fmla="*/ 127000 h 336550"/>
                  <a:gd name="connsiteX16" fmla="*/ 229543 w 292270"/>
                  <a:gd name="connsiteY16" fmla="*/ 127000 h 336550"/>
                  <a:gd name="connsiteX17" fmla="*/ 230954 w 292270"/>
                  <a:gd name="connsiteY17" fmla="*/ 127000 h 336550"/>
                  <a:gd name="connsiteX18" fmla="*/ 230954 w 292270"/>
                  <a:gd name="connsiteY18" fmla="*/ 155792 h 336550"/>
                  <a:gd name="connsiteX19" fmla="*/ 229543 w 292270"/>
                  <a:gd name="connsiteY19" fmla="*/ 157163 h 336550"/>
                  <a:gd name="connsiteX20" fmla="*/ 225310 w 292270"/>
                  <a:gd name="connsiteY20" fmla="*/ 157163 h 336550"/>
                  <a:gd name="connsiteX21" fmla="*/ 225310 w 292270"/>
                  <a:gd name="connsiteY21" fmla="*/ 155792 h 336550"/>
                  <a:gd name="connsiteX22" fmla="*/ 225310 w 292270"/>
                  <a:gd name="connsiteY22" fmla="*/ 132484 h 336550"/>
                  <a:gd name="connsiteX23" fmla="*/ 221076 w 292270"/>
                  <a:gd name="connsiteY23" fmla="*/ 133855 h 336550"/>
                  <a:gd name="connsiteX24" fmla="*/ 221076 w 292270"/>
                  <a:gd name="connsiteY24" fmla="*/ 135227 h 336550"/>
                  <a:gd name="connsiteX25" fmla="*/ 219665 w 292270"/>
                  <a:gd name="connsiteY25" fmla="*/ 133855 h 336550"/>
                  <a:gd name="connsiteX26" fmla="*/ 219665 w 292270"/>
                  <a:gd name="connsiteY26" fmla="*/ 131113 h 336550"/>
                  <a:gd name="connsiteX27" fmla="*/ 219665 w 292270"/>
                  <a:gd name="connsiteY27" fmla="*/ 129742 h 336550"/>
                  <a:gd name="connsiteX28" fmla="*/ 225310 w 292270"/>
                  <a:gd name="connsiteY28" fmla="*/ 127000 h 336550"/>
                  <a:gd name="connsiteX29" fmla="*/ 203791 w 292270"/>
                  <a:gd name="connsiteY29" fmla="*/ 127000 h 336550"/>
                  <a:gd name="connsiteX30" fmla="*/ 207495 w 292270"/>
                  <a:gd name="connsiteY30" fmla="*/ 127000 h 336550"/>
                  <a:gd name="connsiteX31" fmla="*/ 208730 w 292270"/>
                  <a:gd name="connsiteY31" fmla="*/ 127000 h 336550"/>
                  <a:gd name="connsiteX32" fmla="*/ 208730 w 292270"/>
                  <a:gd name="connsiteY32" fmla="*/ 155792 h 336550"/>
                  <a:gd name="connsiteX33" fmla="*/ 207495 w 292270"/>
                  <a:gd name="connsiteY33" fmla="*/ 157163 h 336550"/>
                  <a:gd name="connsiteX34" fmla="*/ 203791 w 292270"/>
                  <a:gd name="connsiteY34" fmla="*/ 157163 h 336550"/>
                  <a:gd name="connsiteX35" fmla="*/ 202556 w 292270"/>
                  <a:gd name="connsiteY35" fmla="*/ 155792 h 336550"/>
                  <a:gd name="connsiteX36" fmla="*/ 202556 w 292270"/>
                  <a:gd name="connsiteY36" fmla="*/ 132484 h 336550"/>
                  <a:gd name="connsiteX37" fmla="*/ 200086 w 292270"/>
                  <a:gd name="connsiteY37" fmla="*/ 133855 h 336550"/>
                  <a:gd name="connsiteX38" fmla="*/ 198852 w 292270"/>
                  <a:gd name="connsiteY38" fmla="*/ 135227 h 336550"/>
                  <a:gd name="connsiteX39" fmla="*/ 198852 w 292270"/>
                  <a:gd name="connsiteY39" fmla="*/ 133855 h 336550"/>
                  <a:gd name="connsiteX40" fmla="*/ 197617 w 292270"/>
                  <a:gd name="connsiteY40" fmla="*/ 131113 h 336550"/>
                  <a:gd name="connsiteX41" fmla="*/ 198852 w 292270"/>
                  <a:gd name="connsiteY41" fmla="*/ 129742 h 336550"/>
                  <a:gd name="connsiteX42" fmla="*/ 203791 w 292270"/>
                  <a:gd name="connsiteY42" fmla="*/ 127000 h 336550"/>
                  <a:gd name="connsiteX43" fmla="*/ 183964 w 292270"/>
                  <a:gd name="connsiteY43" fmla="*/ 127000 h 336550"/>
                  <a:gd name="connsiteX44" fmla="*/ 192854 w 292270"/>
                  <a:gd name="connsiteY44" fmla="*/ 141426 h 336550"/>
                  <a:gd name="connsiteX45" fmla="*/ 182694 w 292270"/>
                  <a:gd name="connsiteY45" fmla="*/ 157163 h 336550"/>
                  <a:gd name="connsiteX46" fmla="*/ 173804 w 292270"/>
                  <a:gd name="connsiteY46" fmla="*/ 142737 h 336550"/>
                  <a:gd name="connsiteX47" fmla="*/ 183964 w 292270"/>
                  <a:gd name="connsiteY47" fmla="*/ 127000 h 336550"/>
                  <a:gd name="connsiteX48" fmla="*/ 161699 w 292270"/>
                  <a:gd name="connsiteY48" fmla="*/ 127000 h 336550"/>
                  <a:gd name="connsiteX49" fmla="*/ 164478 w 292270"/>
                  <a:gd name="connsiteY49" fmla="*/ 127000 h 336550"/>
                  <a:gd name="connsiteX50" fmla="*/ 165867 w 292270"/>
                  <a:gd name="connsiteY50" fmla="*/ 127000 h 336550"/>
                  <a:gd name="connsiteX51" fmla="*/ 165867 w 292270"/>
                  <a:gd name="connsiteY51" fmla="*/ 155792 h 336550"/>
                  <a:gd name="connsiteX52" fmla="*/ 164478 w 292270"/>
                  <a:gd name="connsiteY52" fmla="*/ 157163 h 336550"/>
                  <a:gd name="connsiteX53" fmla="*/ 161699 w 292270"/>
                  <a:gd name="connsiteY53" fmla="*/ 157163 h 336550"/>
                  <a:gd name="connsiteX54" fmla="*/ 160310 w 292270"/>
                  <a:gd name="connsiteY54" fmla="*/ 155792 h 336550"/>
                  <a:gd name="connsiteX55" fmla="*/ 160310 w 292270"/>
                  <a:gd name="connsiteY55" fmla="*/ 132484 h 336550"/>
                  <a:gd name="connsiteX56" fmla="*/ 156143 w 292270"/>
                  <a:gd name="connsiteY56" fmla="*/ 133855 h 336550"/>
                  <a:gd name="connsiteX57" fmla="*/ 156143 w 292270"/>
                  <a:gd name="connsiteY57" fmla="*/ 135227 h 336550"/>
                  <a:gd name="connsiteX58" fmla="*/ 154754 w 292270"/>
                  <a:gd name="connsiteY58" fmla="*/ 133855 h 336550"/>
                  <a:gd name="connsiteX59" fmla="*/ 154754 w 292270"/>
                  <a:gd name="connsiteY59" fmla="*/ 131113 h 336550"/>
                  <a:gd name="connsiteX60" fmla="*/ 154754 w 292270"/>
                  <a:gd name="connsiteY60" fmla="*/ 129742 h 336550"/>
                  <a:gd name="connsiteX61" fmla="*/ 161699 w 292270"/>
                  <a:gd name="connsiteY61" fmla="*/ 127000 h 336550"/>
                  <a:gd name="connsiteX62" fmla="*/ 141261 w 292270"/>
                  <a:gd name="connsiteY62" fmla="*/ 127000 h 336550"/>
                  <a:gd name="connsiteX63" fmla="*/ 151580 w 292270"/>
                  <a:gd name="connsiteY63" fmla="*/ 141426 h 336550"/>
                  <a:gd name="connsiteX64" fmla="*/ 141261 w 292270"/>
                  <a:gd name="connsiteY64" fmla="*/ 157163 h 336550"/>
                  <a:gd name="connsiteX65" fmla="*/ 130942 w 292270"/>
                  <a:gd name="connsiteY65" fmla="*/ 142737 h 336550"/>
                  <a:gd name="connsiteX66" fmla="*/ 141261 w 292270"/>
                  <a:gd name="connsiteY66" fmla="*/ 127000 h 336550"/>
                  <a:gd name="connsiteX67" fmla="*/ 247736 w 292270"/>
                  <a:gd name="connsiteY67" fmla="*/ 80963 h 336550"/>
                  <a:gd name="connsiteX68" fmla="*/ 243654 w 292270"/>
                  <a:gd name="connsiteY68" fmla="*/ 91970 h 336550"/>
                  <a:gd name="connsiteX69" fmla="*/ 247736 w 292270"/>
                  <a:gd name="connsiteY69" fmla="*/ 101601 h 336550"/>
                  <a:gd name="connsiteX70" fmla="*/ 253179 w 292270"/>
                  <a:gd name="connsiteY70" fmla="*/ 90594 h 336550"/>
                  <a:gd name="connsiteX71" fmla="*/ 247736 w 292270"/>
                  <a:gd name="connsiteY71" fmla="*/ 80963 h 336550"/>
                  <a:gd name="connsiteX72" fmla="*/ 205328 w 292270"/>
                  <a:gd name="connsiteY72" fmla="*/ 80963 h 336550"/>
                  <a:gd name="connsiteX73" fmla="*/ 200792 w 292270"/>
                  <a:gd name="connsiteY73" fmla="*/ 91970 h 336550"/>
                  <a:gd name="connsiteX74" fmla="*/ 205328 w 292270"/>
                  <a:gd name="connsiteY74" fmla="*/ 101601 h 336550"/>
                  <a:gd name="connsiteX75" fmla="*/ 208730 w 292270"/>
                  <a:gd name="connsiteY75" fmla="*/ 90594 h 336550"/>
                  <a:gd name="connsiteX76" fmla="*/ 205328 w 292270"/>
                  <a:gd name="connsiteY76" fmla="*/ 80963 h 336550"/>
                  <a:gd name="connsiteX77" fmla="*/ 184010 w 292270"/>
                  <a:gd name="connsiteY77" fmla="*/ 80963 h 336550"/>
                  <a:gd name="connsiteX78" fmla="*/ 178567 w 292270"/>
                  <a:gd name="connsiteY78" fmla="*/ 91970 h 336550"/>
                  <a:gd name="connsiteX79" fmla="*/ 184010 w 292270"/>
                  <a:gd name="connsiteY79" fmla="*/ 101601 h 336550"/>
                  <a:gd name="connsiteX80" fmla="*/ 188092 w 292270"/>
                  <a:gd name="connsiteY80" fmla="*/ 90594 h 336550"/>
                  <a:gd name="connsiteX81" fmla="*/ 184010 w 292270"/>
                  <a:gd name="connsiteY81" fmla="*/ 80963 h 336550"/>
                  <a:gd name="connsiteX82" fmla="*/ 162011 w 292270"/>
                  <a:gd name="connsiteY82" fmla="*/ 80963 h 336550"/>
                  <a:gd name="connsiteX83" fmla="*/ 157929 w 292270"/>
                  <a:gd name="connsiteY83" fmla="*/ 91970 h 336550"/>
                  <a:gd name="connsiteX84" fmla="*/ 162011 w 292270"/>
                  <a:gd name="connsiteY84" fmla="*/ 101601 h 336550"/>
                  <a:gd name="connsiteX85" fmla="*/ 167454 w 292270"/>
                  <a:gd name="connsiteY85" fmla="*/ 90594 h 336550"/>
                  <a:gd name="connsiteX86" fmla="*/ 162011 w 292270"/>
                  <a:gd name="connsiteY86" fmla="*/ 80963 h 336550"/>
                  <a:gd name="connsiteX87" fmla="*/ 76173 w 292270"/>
                  <a:gd name="connsiteY87" fmla="*/ 80963 h 336550"/>
                  <a:gd name="connsiteX88" fmla="*/ 72204 w 292270"/>
                  <a:gd name="connsiteY88" fmla="*/ 91970 h 336550"/>
                  <a:gd name="connsiteX89" fmla="*/ 76173 w 292270"/>
                  <a:gd name="connsiteY89" fmla="*/ 101601 h 336550"/>
                  <a:gd name="connsiteX90" fmla="*/ 80142 w 292270"/>
                  <a:gd name="connsiteY90" fmla="*/ 90594 h 336550"/>
                  <a:gd name="connsiteX91" fmla="*/ 76173 w 292270"/>
                  <a:gd name="connsiteY91" fmla="*/ 80963 h 336550"/>
                  <a:gd name="connsiteX92" fmla="*/ 225310 w 292270"/>
                  <a:gd name="connsiteY92" fmla="*/ 76200 h 336550"/>
                  <a:gd name="connsiteX93" fmla="*/ 226721 w 292270"/>
                  <a:gd name="connsiteY93" fmla="*/ 76200 h 336550"/>
                  <a:gd name="connsiteX94" fmla="*/ 229543 w 292270"/>
                  <a:gd name="connsiteY94" fmla="*/ 76200 h 336550"/>
                  <a:gd name="connsiteX95" fmla="*/ 230954 w 292270"/>
                  <a:gd name="connsiteY95" fmla="*/ 77511 h 336550"/>
                  <a:gd name="connsiteX96" fmla="*/ 230954 w 292270"/>
                  <a:gd name="connsiteY96" fmla="*/ 105052 h 336550"/>
                  <a:gd name="connsiteX97" fmla="*/ 229543 w 292270"/>
                  <a:gd name="connsiteY97" fmla="*/ 106363 h 336550"/>
                  <a:gd name="connsiteX98" fmla="*/ 225310 w 292270"/>
                  <a:gd name="connsiteY98" fmla="*/ 106363 h 336550"/>
                  <a:gd name="connsiteX99" fmla="*/ 225310 w 292270"/>
                  <a:gd name="connsiteY99" fmla="*/ 105052 h 336550"/>
                  <a:gd name="connsiteX100" fmla="*/ 225310 w 292270"/>
                  <a:gd name="connsiteY100" fmla="*/ 82757 h 336550"/>
                  <a:gd name="connsiteX101" fmla="*/ 221076 w 292270"/>
                  <a:gd name="connsiteY101" fmla="*/ 84069 h 336550"/>
                  <a:gd name="connsiteX102" fmla="*/ 219665 w 292270"/>
                  <a:gd name="connsiteY102" fmla="*/ 84069 h 336550"/>
                  <a:gd name="connsiteX103" fmla="*/ 219665 w 292270"/>
                  <a:gd name="connsiteY103" fmla="*/ 81446 h 336550"/>
                  <a:gd name="connsiteX104" fmla="*/ 219665 w 292270"/>
                  <a:gd name="connsiteY104" fmla="*/ 80134 h 336550"/>
                  <a:gd name="connsiteX105" fmla="*/ 225310 w 292270"/>
                  <a:gd name="connsiteY105" fmla="*/ 76200 h 336550"/>
                  <a:gd name="connsiteX106" fmla="*/ 205555 w 292270"/>
                  <a:gd name="connsiteY106" fmla="*/ 76200 h 336550"/>
                  <a:gd name="connsiteX107" fmla="*/ 216667 w 292270"/>
                  <a:gd name="connsiteY107" fmla="*/ 90626 h 336550"/>
                  <a:gd name="connsiteX108" fmla="*/ 205555 w 292270"/>
                  <a:gd name="connsiteY108" fmla="*/ 106363 h 336550"/>
                  <a:gd name="connsiteX109" fmla="*/ 194442 w 292270"/>
                  <a:gd name="connsiteY109" fmla="*/ 91937 h 336550"/>
                  <a:gd name="connsiteX110" fmla="*/ 205555 w 292270"/>
                  <a:gd name="connsiteY110" fmla="*/ 76200 h 336550"/>
                  <a:gd name="connsiteX111" fmla="*/ 183964 w 292270"/>
                  <a:gd name="connsiteY111" fmla="*/ 76200 h 336550"/>
                  <a:gd name="connsiteX112" fmla="*/ 192854 w 292270"/>
                  <a:gd name="connsiteY112" fmla="*/ 90626 h 336550"/>
                  <a:gd name="connsiteX113" fmla="*/ 182694 w 292270"/>
                  <a:gd name="connsiteY113" fmla="*/ 106363 h 336550"/>
                  <a:gd name="connsiteX114" fmla="*/ 173804 w 292270"/>
                  <a:gd name="connsiteY114" fmla="*/ 91937 h 336550"/>
                  <a:gd name="connsiteX115" fmla="*/ 183964 w 292270"/>
                  <a:gd name="connsiteY115" fmla="*/ 76200 h 336550"/>
                  <a:gd name="connsiteX116" fmla="*/ 161898 w 292270"/>
                  <a:gd name="connsiteY116" fmla="*/ 76200 h 336550"/>
                  <a:gd name="connsiteX117" fmla="*/ 172217 w 292270"/>
                  <a:gd name="connsiteY117" fmla="*/ 90626 h 336550"/>
                  <a:gd name="connsiteX118" fmla="*/ 161898 w 292270"/>
                  <a:gd name="connsiteY118" fmla="*/ 106363 h 336550"/>
                  <a:gd name="connsiteX119" fmla="*/ 151579 w 292270"/>
                  <a:gd name="connsiteY119" fmla="*/ 91937 h 336550"/>
                  <a:gd name="connsiteX120" fmla="*/ 161898 w 292270"/>
                  <a:gd name="connsiteY120" fmla="*/ 76200 h 336550"/>
                  <a:gd name="connsiteX121" fmla="*/ 139584 w 292270"/>
                  <a:gd name="connsiteY121" fmla="*/ 76200 h 336550"/>
                  <a:gd name="connsiteX122" fmla="*/ 140996 w 292270"/>
                  <a:gd name="connsiteY122" fmla="*/ 76200 h 336550"/>
                  <a:gd name="connsiteX123" fmla="*/ 143818 w 292270"/>
                  <a:gd name="connsiteY123" fmla="*/ 76200 h 336550"/>
                  <a:gd name="connsiteX124" fmla="*/ 145229 w 292270"/>
                  <a:gd name="connsiteY124" fmla="*/ 77511 h 336550"/>
                  <a:gd name="connsiteX125" fmla="*/ 145229 w 292270"/>
                  <a:gd name="connsiteY125" fmla="*/ 105052 h 336550"/>
                  <a:gd name="connsiteX126" fmla="*/ 143818 w 292270"/>
                  <a:gd name="connsiteY126" fmla="*/ 106363 h 336550"/>
                  <a:gd name="connsiteX127" fmla="*/ 139584 w 292270"/>
                  <a:gd name="connsiteY127" fmla="*/ 106363 h 336550"/>
                  <a:gd name="connsiteX128" fmla="*/ 139584 w 292270"/>
                  <a:gd name="connsiteY128" fmla="*/ 105052 h 336550"/>
                  <a:gd name="connsiteX129" fmla="*/ 139584 w 292270"/>
                  <a:gd name="connsiteY129" fmla="*/ 82757 h 336550"/>
                  <a:gd name="connsiteX130" fmla="*/ 135351 w 292270"/>
                  <a:gd name="connsiteY130" fmla="*/ 84069 h 336550"/>
                  <a:gd name="connsiteX131" fmla="*/ 133940 w 292270"/>
                  <a:gd name="connsiteY131" fmla="*/ 84069 h 336550"/>
                  <a:gd name="connsiteX132" fmla="*/ 132529 w 292270"/>
                  <a:gd name="connsiteY132" fmla="*/ 81446 h 336550"/>
                  <a:gd name="connsiteX133" fmla="*/ 133940 w 292270"/>
                  <a:gd name="connsiteY133" fmla="*/ 80134 h 336550"/>
                  <a:gd name="connsiteX134" fmla="*/ 139584 w 292270"/>
                  <a:gd name="connsiteY134" fmla="*/ 76200 h 336550"/>
                  <a:gd name="connsiteX135" fmla="*/ 118837 w 292270"/>
                  <a:gd name="connsiteY135" fmla="*/ 76200 h 336550"/>
                  <a:gd name="connsiteX136" fmla="*/ 123005 w 292270"/>
                  <a:gd name="connsiteY136" fmla="*/ 76200 h 336550"/>
                  <a:gd name="connsiteX137" fmla="*/ 123005 w 292270"/>
                  <a:gd name="connsiteY137" fmla="*/ 77511 h 336550"/>
                  <a:gd name="connsiteX138" fmla="*/ 123005 w 292270"/>
                  <a:gd name="connsiteY138" fmla="*/ 105052 h 336550"/>
                  <a:gd name="connsiteX139" fmla="*/ 123005 w 292270"/>
                  <a:gd name="connsiteY139" fmla="*/ 106363 h 336550"/>
                  <a:gd name="connsiteX140" fmla="*/ 118837 w 292270"/>
                  <a:gd name="connsiteY140" fmla="*/ 106363 h 336550"/>
                  <a:gd name="connsiteX141" fmla="*/ 117448 w 292270"/>
                  <a:gd name="connsiteY141" fmla="*/ 105052 h 336550"/>
                  <a:gd name="connsiteX142" fmla="*/ 117448 w 292270"/>
                  <a:gd name="connsiteY142" fmla="*/ 82757 h 336550"/>
                  <a:gd name="connsiteX143" fmla="*/ 114670 w 292270"/>
                  <a:gd name="connsiteY143" fmla="*/ 84069 h 336550"/>
                  <a:gd name="connsiteX144" fmla="*/ 113281 w 292270"/>
                  <a:gd name="connsiteY144" fmla="*/ 84069 h 336550"/>
                  <a:gd name="connsiteX145" fmla="*/ 111892 w 292270"/>
                  <a:gd name="connsiteY145" fmla="*/ 81446 h 336550"/>
                  <a:gd name="connsiteX146" fmla="*/ 111892 w 292270"/>
                  <a:gd name="connsiteY146" fmla="*/ 80134 h 336550"/>
                  <a:gd name="connsiteX147" fmla="*/ 118837 w 292270"/>
                  <a:gd name="connsiteY147" fmla="*/ 76200 h 336550"/>
                  <a:gd name="connsiteX148" fmla="*/ 97207 w 292270"/>
                  <a:gd name="connsiteY148" fmla="*/ 76200 h 336550"/>
                  <a:gd name="connsiteX149" fmla="*/ 99588 w 292270"/>
                  <a:gd name="connsiteY149" fmla="*/ 76200 h 336550"/>
                  <a:gd name="connsiteX150" fmla="*/ 100779 w 292270"/>
                  <a:gd name="connsiteY150" fmla="*/ 77511 h 336550"/>
                  <a:gd name="connsiteX151" fmla="*/ 100779 w 292270"/>
                  <a:gd name="connsiteY151" fmla="*/ 105052 h 336550"/>
                  <a:gd name="connsiteX152" fmla="*/ 99588 w 292270"/>
                  <a:gd name="connsiteY152" fmla="*/ 106363 h 336550"/>
                  <a:gd name="connsiteX153" fmla="*/ 97207 w 292270"/>
                  <a:gd name="connsiteY153" fmla="*/ 106363 h 336550"/>
                  <a:gd name="connsiteX154" fmla="*/ 96016 w 292270"/>
                  <a:gd name="connsiteY154" fmla="*/ 105052 h 336550"/>
                  <a:gd name="connsiteX155" fmla="*/ 96016 w 292270"/>
                  <a:gd name="connsiteY155" fmla="*/ 82757 h 336550"/>
                  <a:gd name="connsiteX156" fmla="*/ 92444 w 292270"/>
                  <a:gd name="connsiteY156" fmla="*/ 84069 h 336550"/>
                  <a:gd name="connsiteX157" fmla="*/ 91254 w 292270"/>
                  <a:gd name="connsiteY157" fmla="*/ 84069 h 336550"/>
                  <a:gd name="connsiteX158" fmla="*/ 91254 w 292270"/>
                  <a:gd name="connsiteY158" fmla="*/ 81446 h 336550"/>
                  <a:gd name="connsiteX159" fmla="*/ 91254 w 292270"/>
                  <a:gd name="connsiteY159" fmla="*/ 80134 h 336550"/>
                  <a:gd name="connsiteX160" fmla="*/ 97207 w 292270"/>
                  <a:gd name="connsiteY160" fmla="*/ 76200 h 336550"/>
                  <a:gd name="connsiteX161" fmla="*/ 201926 w 292270"/>
                  <a:gd name="connsiteY161" fmla="*/ 36513 h 336550"/>
                  <a:gd name="connsiteX162" fmla="*/ 200792 w 292270"/>
                  <a:gd name="connsiteY162" fmla="*/ 40409 h 336550"/>
                  <a:gd name="connsiteX163" fmla="*/ 205328 w 292270"/>
                  <a:gd name="connsiteY163" fmla="*/ 50801 h 336550"/>
                  <a:gd name="connsiteX164" fmla="*/ 208730 w 292270"/>
                  <a:gd name="connsiteY164" fmla="*/ 40409 h 336550"/>
                  <a:gd name="connsiteX165" fmla="*/ 208730 w 292270"/>
                  <a:gd name="connsiteY165" fmla="*/ 39111 h 336550"/>
                  <a:gd name="connsiteX166" fmla="*/ 201926 w 292270"/>
                  <a:gd name="connsiteY166" fmla="*/ 36513 h 336550"/>
                  <a:gd name="connsiteX167" fmla="*/ 123005 w 292270"/>
                  <a:gd name="connsiteY167" fmla="*/ 34925 h 336550"/>
                  <a:gd name="connsiteX168" fmla="*/ 116201 w 292270"/>
                  <a:gd name="connsiteY168" fmla="*/ 37571 h 336550"/>
                  <a:gd name="connsiteX169" fmla="*/ 115067 w 292270"/>
                  <a:gd name="connsiteY169" fmla="*/ 38894 h 336550"/>
                  <a:gd name="connsiteX170" fmla="*/ 115067 w 292270"/>
                  <a:gd name="connsiteY170" fmla="*/ 40216 h 336550"/>
                  <a:gd name="connsiteX171" fmla="*/ 119603 w 292270"/>
                  <a:gd name="connsiteY171" fmla="*/ 50800 h 336550"/>
                  <a:gd name="connsiteX172" fmla="*/ 123005 w 292270"/>
                  <a:gd name="connsiteY172" fmla="*/ 40216 h 336550"/>
                  <a:gd name="connsiteX173" fmla="*/ 123005 w 292270"/>
                  <a:gd name="connsiteY173" fmla="*/ 34925 h 336550"/>
                  <a:gd name="connsiteX174" fmla="*/ 162011 w 292270"/>
                  <a:gd name="connsiteY174" fmla="*/ 31750 h 336550"/>
                  <a:gd name="connsiteX175" fmla="*/ 157929 w 292270"/>
                  <a:gd name="connsiteY175" fmla="*/ 40640 h 336550"/>
                  <a:gd name="connsiteX176" fmla="*/ 162011 w 292270"/>
                  <a:gd name="connsiteY176" fmla="*/ 50800 h 336550"/>
                  <a:gd name="connsiteX177" fmla="*/ 167454 w 292270"/>
                  <a:gd name="connsiteY177" fmla="*/ 40640 h 336550"/>
                  <a:gd name="connsiteX178" fmla="*/ 162011 w 292270"/>
                  <a:gd name="connsiteY178" fmla="*/ 31750 h 336550"/>
                  <a:gd name="connsiteX179" fmla="*/ 144703 w 292270"/>
                  <a:gd name="connsiteY179" fmla="*/ 28575 h 336550"/>
                  <a:gd name="connsiteX180" fmla="*/ 144703 w 292270"/>
                  <a:gd name="connsiteY180" fmla="*/ 55075 h 336550"/>
                  <a:gd name="connsiteX181" fmla="*/ 143389 w 292270"/>
                  <a:gd name="connsiteY181" fmla="*/ 55075 h 336550"/>
                  <a:gd name="connsiteX182" fmla="*/ 139447 w 292270"/>
                  <a:gd name="connsiteY182" fmla="*/ 55075 h 336550"/>
                  <a:gd name="connsiteX183" fmla="*/ 139447 w 292270"/>
                  <a:gd name="connsiteY183" fmla="*/ 32550 h 336550"/>
                  <a:gd name="connsiteX184" fmla="*/ 135504 w 292270"/>
                  <a:gd name="connsiteY184" fmla="*/ 33875 h 336550"/>
                  <a:gd name="connsiteX185" fmla="*/ 134190 w 292270"/>
                  <a:gd name="connsiteY185" fmla="*/ 33875 h 336550"/>
                  <a:gd name="connsiteX186" fmla="*/ 132876 w 292270"/>
                  <a:gd name="connsiteY186" fmla="*/ 31225 h 336550"/>
                  <a:gd name="connsiteX187" fmla="*/ 127619 w 292270"/>
                  <a:gd name="connsiteY187" fmla="*/ 32550 h 336550"/>
                  <a:gd name="connsiteX188" fmla="*/ 128934 w 292270"/>
                  <a:gd name="connsiteY188" fmla="*/ 40500 h 336550"/>
                  <a:gd name="connsiteX189" fmla="*/ 118420 w 292270"/>
                  <a:gd name="connsiteY189" fmla="*/ 56400 h 336550"/>
                  <a:gd name="connsiteX190" fmla="*/ 109221 w 292270"/>
                  <a:gd name="connsiteY190" fmla="*/ 41825 h 336550"/>
                  <a:gd name="connsiteX191" fmla="*/ 101336 w 292270"/>
                  <a:gd name="connsiteY191" fmla="*/ 47125 h 336550"/>
                  <a:gd name="connsiteX192" fmla="*/ 101336 w 292270"/>
                  <a:gd name="connsiteY192" fmla="*/ 55075 h 336550"/>
                  <a:gd name="connsiteX193" fmla="*/ 100022 w 292270"/>
                  <a:gd name="connsiteY193" fmla="*/ 55075 h 336550"/>
                  <a:gd name="connsiteX194" fmla="*/ 97394 w 292270"/>
                  <a:gd name="connsiteY194" fmla="*/ 55075 h 336550"/>
                  <a:gd name="connsiteX195" fmla="*/ 96080 w 292270"/>
                  <a:gd name="connsiteY195" fmla="*/ 55075 h 336550"/>
                  <a:gd name="connsiteX196" fmla="*/ 96080 w 292270"/>
                  <a:gd name="connsiteY196" fmla="*/ 49775 h 336550"/>
                  <a:gd name="connsiteX197" fmla="*/ 72425 w 292270"/>
                  <a:gd name="connsiteY197" fmla="*/ 77600 h 336550"/>
                  <a:gd name="connsiteX198" fmla="*/ 76367 w 292270"/>
                  <a:gd name="connsiteY198" fmla="*/ 76275 h 336550"/>
                  <a:gd name="connsiteX199" fmla="*/ 86880 w 292270"/>
                  <a:gd name="connsiteY199" fmla="*/ 90850 h 336550"/>
                  <a:gd name="connsiteX200" fmla="*/ 76367 w 292270"/>
                  <a:gd name="connsiteY200" fmla="*/ 106750 h 336550"/>
                  <a:gd name="connsiteX201" fmla="*/ 67168 w 292270"/>
                  <a:gd name="connsiteY201" fmla="*/ 97475 h 336550"/>
                  <a:gd name="connsiteX202" fmla="*/ 75053 w 292270"/>
                  <a:gd name="connsiteY202" fmla="*/ 127950 h 336550"/>
                  <a:gd name="connsiteX203" fmla="*/ 76367 w 292270"/>
                  <a:gd name="connsiteY203" fmla="*/ 127950 h 336550"/>
                  <a:gd name="connsiteX204" fmla="*/ 78995 w 292270"/>
                  <a:gd name="connsiteY204" fmla="*/ 127950 h 336550"/>
                  <a:gd name="connsiteX205" fmla="*/ 80310 w 292270"/>
                  <a:gd name="connsiteY205" fmla="*/ 127950 h 336550"/>
                  <a:gd name="connsiteX206" fmla="*/ 80310 w 292270"/>
                  <a:gd name="connsiteY206" fmla="*/ 133250 h 336550"/>
                  <a:gd name="connsiteX207" fmla="*/ 88195 w 292270"/>
                  <a:gd name="connsiteY207" fmla="*/ 135900 h 336550"/>
                  <a:gd name="connsiteX208" fmla="*/ 97394 w 292270"/>
                  <a:gd name="connsiteY208" fmla="*/ 126625 h 336550"/>
                  <a:gd name="connsiteX209" fmla="*/ 107907 w 292270"/>
                  <a:gd name="connsiteY209" fmla="*/ 135900 h 336550"/>
                  <a:gd name="connsiteX210" fmla="*/ 114478 w 292270"/>
                  <a:gd name="connsiteY210" fmla="*/ 145175 h 336550"/>
                  <a:gd name="connsiteX211" fmla="*/ 117106 w 292270"/>
                  <a:gd name="connsiteY211" fmla="*/ 151800 h 336550"/>
                  <a:gd name="connsiteX212" fmla="*/ 117106 w 292270"/>
                  <a:gd name="connsiteY212" fmla="*/ 133250 h 336550"/>
                  <a:gd name="connsiteX213" fmla="*/ 114478 w 292270"/>
                  <a:gd name="connsiteY213" fmla="*/ 134575 h 336550"/>
                  <a:gd name="connsiteX214" fmla="*/ 113164 w 292270"/>
                  <a:gd name="connsiteY214" fmla="*/ 135900 h 336550"/>
                  <a:gd name="connsiteX215" fmla="*/ 113164 w 292270"/>
                  <a:gd name="connsiteY215" fmla="*/ 134575 h 336550"/>
                  <a:gd name="connsiteX216" fmla="*/ 111849 w 292270"/>
                  <a:gd name="connsiteY216" fmla="*/ 131925 h 336550"/>
                  <a:gd name="connsiteX217" fmla="*/ 111849 w 292270"/>
                  <a:gd name="connsiteY217" fmla="*/ 130600 h 336550"/>
                  <a:gd name="connsiteX218" fmla="*/ 118420 w 292270"/>
                  <a:gd name="connsiteY218" fmla="*/ 127950 h 336550"/>
                  <a:gd name="connsiteX219" fmla="*/ 122363 w 292270"/>
                  <a:gd name="connsiteY219" fmla="*/ 127950 h 336550"/>
                  <a:gd name="connsiteX220" fmla="*/ 122363 w 292270"/>
                  <a:gd name="connsiteY220" fmla="*/ 155775 h 336550"/>
                  <a:gd name="connsiteX221" fmla="*/ 122363 w 292270"/>
                  <a:gd name="connsiteY221" fmla="*/ 157100 h 336550"/>
                  <a:gd name="connsiteX222" fmla="*/ 121049 w 292270"/>
                  <a:gd name="connsiteY222" fmla="*/ 157100 h 336550"/>
                  <a:gd name="connsiteX223" fmla="*/ 135504 w 292270"/>
                  <a:gd name="connsiteY223" fmla="*/ 162400 h 336550"/>
                  <a:gd name="connsiteX224" fmla="*/ 161787 w 292270"/>
                  <a:gd name="connsiteY224" fmla="*/ 159750 h 336550"/>
                  <a:gd name="connsiteX225" fmla="*/ 181500 w 292270"/>
                  <a:gd name="connsiteY225" fmla="*/ 191550 h 336550"/>
                  <a:gd name="connsiteX226" fmla="*/ 181500 w 292270"/>
                  <a:gd name="connsiteY226" fmla="*/ 183600 h 336550"/>
                  <a:gd name="connsiteX227" fmla="*/ 178872 w 292270"/>
                  <a:gd name="connsiteY227" fmla="*/ 186250 h 336550"/>
                  <a:gd name="connsiteX228" fmla="*/ 177557 w 292270"/>
                  <a:gd name="connsiteY228" fmla="*/ 186250 h 336550"/>
                  <a:gd name="connsiteX229" fmla="*/ 176243 w 292270"/>
                  <a:gd name="connsiteY229" fmla="*/ 184925 h 336550"/>
                  <a:gd name="connsiteX230" fmla="*/ 176243 w 292270"/>
                  <a:gd name="connsiteY230" fmla="*/ 182275 h 336550"/>
                  <a:gd name="connsiteX231" fmla="*/ 176243 w 292270"/>
                  <a:gd name="connsiteY231" fmla="*/ 180950 h 336550"/>
                  <a:gd name="connsiteX232" fmla="*/ 182814 w 292270"/>
                  <a:gd name="connsiteY232" fmla="*/ 178300 h 336550"/>
                  <a:gd name="connsiteX233" fmla="*/ 186756 w 292270"/>
                  <a:gd name="connsiteY233" fmla="*/ 178300 h 336550"/>
                  <a:gd name="connsiteX234" fmla="*/ 186756 w 292270"/>
                  <a:gd name="connsiteY234" fmla="*/ 194200 h 336550"/>
                  <a:gd name="connsiteX235" fmla="*/ 199898 w 292270"/>
                  <a:gd name="connsiteY235" fmla="*/ 186250 h 336550"/>
                  <a:gd name="connsiteX236" fmla="*/ 198584 w 292270"/>
                  <a:gd name="connsiteY236" fmla="*/ 186250 h 336550"/>
                  <a:gd name="connsiteX237" fmla="*/ 198584 w 292270"/>
                  <a:gd name="connsiteY237" fmla="*/ 184925 h 336550"/>
                  <a:gd name="connsiteX238" fmla="*/ 197270 w 292270"/>
                  <a:gd name="connsiteY238" fmla="*/ 182275 h 336550"/>
                  <a:gd name="connsiteX239" fmla="*/ 198584 w 292270"/>
                  <a:gd name="connsiteY239" fmla="*/ 180950 h 336550"/>
                  <a:gd name="connsiteX240" fmla="*/ 199898 w 292270"/>
                  <a:gd name="connsiteY240" fmla="*/ 180950 h 336550"/>
                  <a:gd name="connsiteX241" fmla="*/ 199898 w 292270"/>
                  <a:gd name="connsiteY241" fmla="*/ 166375 h 336550"/>
                  <a:gd name="connsiteX242" fmla="*/ 234066 w 292270"/>
                  <a:gd name="connsiteY242" fmla="*/ 161075 h 336550"/>
                  <a:gd name="connsiteX243" fmla="*/ 241951 w 292270"/>
                  <a:gd name="connsiteY243" fmla="*/ 146500 h 336550"/>
                  <a:gd name="connsiteX244" fmla="*/ 245894 w 292270"/>
                  <a:gd name="connsiteY244" fmla="*/ 143850 h 336550"/>
                  <a:gd name="connsiteX245" fmla="*/ 245894 w 292270"/>
                  <a:gd name="connsiteY245" fmla="*/ 133250 h 336550"/>
                  <a:gd name="connsiteX246" fmla="*/ 241951 w 292270"/>
                  <a:gd name="connsiteY246" fmla="*/ 134575 h 336550"/>
                  <a:gd name="connsiteX247" fmla="*/ 241951 w 292270"/>
                  <a:gd name="connsiteY247" fmla="*/ 135900 h 336550"/>
                  <a:gd name="connsiteX248" fmla="*/ 240637 w 292270"/>
                  <a:gd name="connsiteY248" fmla="*/ 134575 h 336550"/>
                  <a:gd name="connsiteX249" fmla="*/ 240637 w 292270"/>
                  <a:gd name="connsiteY249" fmla="*/ 131925 h 336550"/>
                  <a:gd name="connsiteX250" fmla="*/ 240637 w 292270"/>
                  <a:gd name="connsiteY250" fmla="*/ 130600 h 336550"/>
                  <a:gd name="connsiteX251" fmla="*/ 247208 w 292270"/>
                  <a:gd name="connsiteY251" fmla="*/ 127950 h 336550"/>
                  <a:gd name="connsiteX252" fmla="*/ 249836 w 292270"/>
                  <a:gd name="connsiteY252" fmla="*/ 127950 h 336550"/>
                  <a:gd name="connsiteX253" fmla="*/ 251151 w 292270"/>
                  <a:gd name="connsiteY253" fmla="*/ 127950 h 336550"/>
                  <a:gd name="connsiteX254" fmla="*/ 251151 w 292270"/>
                  <a:gd name="connsiteY254" fmla="*/ 143850 h 336550"/>
                  <a:gd name="connsiteX255" fmla="*/ 252465 w 292270"/>
                  <a:gd name="connsiteY255" fmla="*/ 143850 h 336550"/>
                  <a:gd name="connsiteX256" fmla="*/ 257721 w 292270"/>
                  <a:gd name="connsiteY256" fmla="*/ 94825 h 336550"/>
                  <a:gd name="connsiteX257" fmla="*/ 247208 w 292270"/>
                  <a:gd name="connsiteY257" fmla="*/ 106750 h 336550"/>
                  <a:gd name="connsiteX258" fmla="*/ 238009 w 292270"/>
                  <a:gd name="connsiteY258" fmla="*/ 92175 h 336550"/>
                  <a:gd name="connsiteX259" fmla="*/ 248522 w 292270"/>
                  <a:gd name="connsiteY259" fmla="*/ 76275 h 336550"/>
                  <a:gd name="connsiteX260" fmla="*/ 249836 w 292270"/>
                  <a:gd name="connsiteY260" fmla="*/ 76275 h 336550"/>
                  <a:gd name="connsiteX261" fmla="*/ 230124 w 292270"/>
                  <a:gd name="connsiteY261" fmla="*/ 52425 h 336550"/>
                  <a:gd name="connsiteX262" fmla="*/ 230124 w 292270"/>
                  <a:gd name="connsiteY262" fmla="*/ 55075 h 336550"/>
                  <a:gd name="connsiteX263" fmla="*/ 228810 w 292270"/>
                  <a:gd name="connsiteY263" fmla="*/ 55075 h 336550"/>
                  <a:gd name="connsiteX264" fmla="*/ 224867 w 292270"/>
                  <a:gd name="connsiteY264" fmla="*/ 55075 h 336550"/>
                  <a:gd name="connsiteX265" fmla="*/ 224867 w 292270"/>
                  <a:gd name="connsiteY265" fmla="*/ 48450 h 336550"/>
                  <a:gd name="connsiteX266" fmla="*/ 215668 w 292270"/>
                  <a:gd name="connsiteY266" fmla="*/ 43150 h 336550"/>
                  <a:gd name="connsiteX267" fmla="*/ 205155 w 292270"/>
                  <a:gd name="connsiteY267" fmla="*/ 56400 h 336550"/>
                  <a:gd name="connsiteX268" fmla="*/ 194641 w 292270"/>
                  <a:gd name="connsiteY268" fmla="*/ 40500 h 336550"/>
                  <a:gd name="connsiteX269" fmla="*/ 195956 w 292270"/>
                  <a:gd name="connsiteY269" fmla="*/ 33875 h 336550"/>
                  <a:gd name="connsiteX270" fmla="*/ 186756 w 292270"/>
                  <a:gd name="connsiteY270" fmla="*/ 31225 h 336550"/>
                  <a:gd name="connsiteX271" fmla="*/ 186756 w 292270"/>
                  <a:gd name="connsiteY271" fmla="*/ 55075 h 336550"/>
                  <a:gd name="connsiteX272" fmla="*/ 182814 w 292270"/>
                  <a:gd name="connsiteY272" fmla="*/ 55075 h 336550"/>
                  <a:gd name="connsiteX273" fmla="*/ 181500 w 292270"/>
                  <a:gd name="connsiteY273" fmla="*/ 55075 h 336550"/>
                  <a:gd name="connsiteX274" fmla="*/ 181500 w 292270"/>
                  <a:gd name="connsiteY274" fmla="*/ 32550 h 336550"/>
                  <a:gd name="connsiteX275" fmla="*/ 178872 w 292270"/>
                  <a:gd name="connsiteY275" fmla="*/ 33875 h 336550"/>
                  <a:gd name="connsiteX276" fmla="*/ 177557 w 292270"/>
                  <a:gd name="connsiteY276" fmla="*/ 33875 h 336550"/>
                  <a:gd name="connsiteX277" fmla="*/ 176243 w 292270"/>
                  <a:gd name="connsiteY277" fmla="*/ 33875 h 336550"/>
                  <a:gd name="connsiteX278" fmla="*/ 176243 w 292270"/>
                  <a:gd name="connsiteY278" fmla="*/ 31225 h 336550"/>
                  <a:gd name="connsiteX279" fmla="*/ 176243 w 292270"/>
                  <a:gd name="connsiteY279" fmla="*/ 29900 h 336550"/>
                  <a:gd name="connsiteX280" fmla="*/ 177557 w 292270"/>
                  <a:gd name="connsiteY280" fmla="*/ 29900 h 336550"/>
                  <a:gd name="connsiteX281" fmla="*/ 168358 w 292270"/>
                  <a:gd name="connsiteY281" fmla="*/ 28575 h 336550"/>
                  <a:gd name="connsiteX282" fmla="*/ 172301 w 292270"/>
                  <a:gd name="connsiteY282" fmla="*/ 40500 h 336550"/>
                  <a:gd name="connsiteX283" fmla="*/ 161787 w 292270"/>
                  <a:gd name="connsiteY283" fmla="*/ 56400 h 336550"/>
                  <a:gd name="connsiteX284" fmla="*/ 151274 w 292270"/>
                  <a:gd name="connsiteY284" fmla="*/ 40500 h 336550"/>
                  <a:gd name="connsiteX285" fmla="*/ 156531 w 292270"/>
                  <a:gd name="connsiteY285" fmla="*/ 28575 h 336550"/>
                  <a:gd name="connsiteX286" fmla="*/ 144703 w 292270"/>
                  <a:gd name="connsiteY286" fmla="*/ 28575 h 336550"/>
                  <a:gd name="connsiteX287" fmla="*/ 164533 w 292270"/>
                  <a:gd name="connsiteY287" fmla="*/ 0 h 336550"/>
                  <a:gd name="connsiteX288" fmla="*/ 266895 w 292270"/>
                  <a:gd name="connsiteY288" fmla="*/ 48642 h 336550"/>
                  <a:gd name="connsiteX289" fmla="*/ 291829 w 292270"/>
                  <a:gd name="connsiteY289" fmla="*/ 130150 h 336550"/>
                  <a:gd name="connsiteX290" fmla="*/ 269520 w 292270"/>
                  <a:gd name="connsiteY290" fmla="*/ 206400 h 336550"/>
                  <a:gd name="connsiteX291" fmla="*/ 257709 w 292270"/>
                  <a:gd name="connsiteY291" fmla="*/ 324718 h 336550"/>
                  <a:gd name="connsiteX292" fmla="*/ 256396 w 292270"/>
                  <a:gd name="connsiteY292" fmla="*/ 332606 h 336550"/>
                  <a:gd name="connsiteX293" fmla="*/ 249835 w 292270"/>
                  <a:gd name="connsiteY293" fmla="*/ 336550 h 336550"/>
                  <a:gd name="connsiteX294" fmla="*/ 105478 w 292270"/>
                  <a:gd name="connsiteY294" fmla="*/ 336550 h 336550"/>
                  <a:gd name="connsiteX295" fmla="*/ 97604 w 292270"/>
                  <a:gd name="connsiteY295" fmla="*/ 331292 h 336550"/>
                  <a:gd name="connsiteX296" fmla="*/ 96292 w 292270"/>
                  <a:gd name="connsiteY296" fmla="*/ 315516 h 336550"/>
                  <a:gd name="connsiteX297" fmla="*/ 96292 w 292270"/>
                  <a:gd name="connsiteY297" fmla="*/ 312887 h 336550"/>
                  <a:gd name="connsiteX298" fmla="*/ 71357 w 292270"/>
                  <a:gd name="connsiteY298" fmla="*/ 294481 h 336550"/>
                  <a:gd name="connsiteX299" fmla="*/ 31987 w 292270"/>
                  <a:gd name="connsiteY299" fmla="*/ 278706 h 336550"/>
                  <a:gd name="connsiteX300" fmla="*/ 25426 w 292270"/>
                  <a:gd name="connsiteY300" fmla="*/ 236637 h 336550"/>
                  <a:gd name="connsiteX301" fmla="*/ 21489 w 292270"/>
                  <a:gd name="connsiteY301" fmla="*/ 209029 h 336550"/>
                  <a:gd name="connsiteX302" fmla="*/ 16239 w 292270"/>
                  <a:gd name="connsiteY302" fmla="*/ 205085 h 336550"/>
                  <a:gd name="connsiteX303" fmla="*/ 491 w 292270"/>
                  <a:gd name="connsiteY303" fmla="*/ 191939 h 336550"/>
                  <a:gd name="connsiteX304" fmla="*/ 4428 w 292270"/>
                  <a:gd name="connsiteY304" fmla="*/ 177478 h 336550"/>
                  <a:gd name="connsiteX305" fmla="*/ 24113 w 292270"/>
                  <a:gd name="connsiteY305" fmla="*/ 126206 h 336550"/>
                  <a:gd name="connsiteX306" fmla="*/ 29363 w 292270"/>
                  <a:gd name="connsiteY306" fmla="*/ 97284 h 336550"/>
                  <a:gd name="connsiteX307" fmla="*/ 81856 w 292270"/>
                  <a:gd name="connsiteY307" fmla="*/ 26293 h 336550"/>
                  <a:gd name="connsiteX308" fmla="*/ 164533 w 292270"/>
                  <a:gd name="connsiteY308" fmla="*/ 0 h 3365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  <a:cxn ang="0">
                    <a:pos x="connsiteX288" y="connsiteY288"/>
                  </a:cxn>
                  <a:cxn ang="0">
                    <a:pos x="connsiteX289" y="connsiteY289"/>
                  </a:cxn>
                  <a:cxn ang="0">
                    <a:pos x="connsiteX290" y="connsiteY290"/>
                  </a:cxn>
                  <a:cxn ang="0">
                    <a:pos x="connsiteX291" y="connsiteY291"/>
                  </a:cxn>
                  <a:cxn ang="0">
                    <a:pos x="connsiteX292" y="connsiteY292"/>
                  </a:cxn>
                  <a:cxn ang="0">
                    <a:pos x="connsiteX293" y="connsiteY293"/>
                  </a:cxn>
                  <a:cxn ang="0">
                    <a:pos x="connsiteX294" y="connsiteY294"/>
                  </a:cxn>
                  <a:cxn ang="0">
                    <a:pos x="connsiteX295" y="connsiteY295"/>
                  </a:cxn>
                  <a:cxn ang="0">
                    <a:pos x="connsiteX296" y="connsiteY296"/>
                  </a:cxn>
                  <a:cxn ang="0">
                    <a:pos x="connsiteX297" y="connsiteY297"/>
                  </a:cxn>
                  <a:cxn ang="0">
                    <a:pos x="connsiteX298" y="connsiteY298"/>
                  </a:cxn>
                  <a:cxn ang="0">
                    <a:pos x="connsiteX299" y="connsiteY299"/>
                  </a:cxn>
                  <a:cxn ang="0">
                    <a:pos x="connsiteX300" y="connsiteY300"/>
                  </a:cxn>
                  <a:cxn ang="0">
                    <a:pos x="connsiteX301" y="connsiteY301"/>
                  </a:cxn>
                  <a:cxn ang="0">
                    <a:pos x="connsiteX302" y="connsiteY302"/>
                  </a:cxn>
                  <a:cxn ang="0">
                    <a:pos x="connsiteX303" y="connsiteY303"/>
                  </a:cxn>
                  <a:cxn ang="0">
                    <a:pos x="connsiteX304" y="connsiteY304"/>
                  </a:cxn>
                  <a:cxn ang="0">
                    <a:pos x="connsiteX305" y="connsiteY305"/>
                  </a:cxn>
                  <a:cxn ang="0">
                    <a:pos x="connsiteX306" y="connsiteY306"/>
                  </a:cxn>
                  <a:cxn ang="0">
                    <a:pos x="connsiteX307" y="connsiteY307"/>
                  </a:cxn>
                  <a:cxn ang="0">
                    <a:pos x="connsiteX308" y="connsiteY308"/>
                  </a:cxn>
                </a:cxnLst>
                <a:rect l="l" t="t" r="r" b="b"/>
                <a:pathLst>
                  <a:path w="292270" h="336550">
                    <a:moveTo>
                      <a:pt x="184010" y="131763"/>
                    </a:moveTo>
                    <a:cubicBezTo>
                      <a:pt x="179928" y="131763"/>
                      <a:pt x="178567" y="135573"/>
                      <a:pt x="178567" y="141923"/>
                    </a:cubicBezTo>
                    <a:cubicBezTo>
                      <a:pt x="178567" y="147003"/>
                      <a:pt x="179928" y="150813"/>
                      <a:pt x="184010" y="150813"/>
                    </a:cubicBezTo>
                    <a:cubicBezTo>
                      <a:pt x="188092" y="150813"/>
                      <a:pt x="188092" y="144463"/>
                      <a:pt x="188092" y="141923"/>
                    </a:cubicBezTo>
                    <a:cubicBezTo>
                      <a:pt x="188092" y="138113"/>
                      <a:pt x="188092" y="131763"/>
                      <a:pt x="184010" y="131763"/>
                    </a:cubicBezTo>
                    <a:close/>
                    <a:moveTo>
                      <a:pt x="141147" y="131763"/>
                    </a:moveTo>
                    <a:cubicBezTo>
                      <a:pt x="138425" y="131763"/>
                      <a:pt x="135704" y="135573"/>
                      <a:pt x="135704" y="141923"/>
                    </a:cubicBezTo>
                    <a:cubicBezTo>
                      <a:pt x="135704" y="147003"/>
                      <a:pt x="138425" y="150813"/>
                      <a:pt x="141147" y="150813"/>
                    </a:cubicBezTo>
                    <a:cubicBezTo>
                      <a:pt x="145229" y="150813"/>
                      <a:pt x="145229" y="144463"/>
                      <a:pt x="145229" y="141923"/>
                    </a:cubicBezTo>
                    <a:cubicBezTo>
                      <a:pt x="145229" y="138113"/>
                      <a:pt x="145229" y="131763"/>
                      <a:pt x="141147" y="131763"/>
                    </a:cubicBezTo>
                    <a:close/>
                    <a:moveTo>
                      <a:pt x="96811" y="131763"/>
                    </a:moveTo>
                    <a:cubicBezTo>
                      <a:pt x="95488" y="131763"/>
                      <a:pt x="94165" y="132822"/>
                      <a:pt x="92842" y="134938"/>
                    </a:cubicBezTo>
                    <a:cubicBezTo>
                      <a:pt x="95488" y="134938"/>
                      <a:pt x="98134" y="134938"/>
                      <a:pt x="100780" y="134938"/>
                    </a:cubicBezTo>
                    <a:cubicBezTo>
                      <a:pt x="100780" y="132822"/>
                      <a:pt x="99457" y="131763"/>
                      <a:pt x="96811" y="131763"/>
                    </a:cubicBezTo>
                    <a:close/>
                    <a:moveTo>
                      <a:pt x="225310" y="127000"/>
                    </a:moveTo>
                    <a:cubicBezTo>
                      <a:pt x="226721" y="127000"/>
                      <a:pt x="226721" y="127000"/>
                      <a:pt x="226721" y="127000"/>
                    </a:cubicBezTo>
                    <a:cubicBezTo>
                      <a:pt x="226721" y="127000"/>
                      <a:pt x="226721" y="127000"/>
                      <a:pt x="229543" y="127000"/>
                    </a:cubicBezTo>
                    <a:cubicBezTo>
                      <a:pt x="230954" y="127000"/>
                      <a:pt x="230954" y="127000"/>
                      <a:pt x="230954" y="127000"/>
                    </a:cubicBezTo>
                    <a:cubicBezTo>
                      <a:pt x="230954" y="127000"/>
                      <a:pt x="230954" y="127000"/>
                      <a:pt x="230954" y="155792"/>
                    </a:cubicBezTo>
                    <a:cubicBezTo>
                      <a:pt x="230954" y="155792"/>
                      <a:pt x="230954" y="157163"/>
                      <a:pt x="229543" y="157163"/>
                    </a:cubicBezTo>
                    <a:cubicBezTo>
                      <a:pt x="229543" y="157163"/>
                      <a:pt x="229543" y="157163"/>
                      <a:pt x="225310" y="157163"/>
                    </a:cubicBezTo>
                    <a:cubicBezTo>
                      <a:pt x="225310" y="157163"/>
                      <a:pt x="225310" y="155792"/>
                      <a:pt x="225310" y="155792"/>
                    </a:cubicBezTo>
                    <a:cubicBezTo>
                      <a:pt x="225310" y="155792"/>
                      <a:pt x="225310" y="155792"/>
                      <a:pt x="225310" y="132484"/>
                    </a:cubicBezTo>
                    <a:cubicBezTo>
                      <a:pt x="225310" y="132484"/>
                      <a:pt x="225310" y="132484"/>
                      <a:pt x="221076" y="133855"/>
                    </a:cubicBezTo>
                    <a:cubicBezTo>
                      <a:pt x="221076" y="135227"/>
                      <a:pt x="221076" y="135227"/>
                      <a:pt x="221076" y="135227"/>
                    </a:cubicBezTo>
                    <a:cubicBezTo>
                      <a:pt x="219665" y="133855"/>
                      <a:pt x="219665" y="133855"/>
                      <a:pt x="219665" y="133855"/>
                    </a:cubicBezTo>
                    <a:cubicBezTo>
                      <a:pt x="219665" y="133855"/>
                      <a:pt x="219665" y="133855"/>
                      <a:pt x="219665" y="131113"/>
                    </a:cubicBezTo>
                    <a:cubicBezTo>
                      <a:pt x="218254" y="131113"/>
                      <a:pt x="219665" y="129742"/>
                      <a:pt x="219665" y="129742"/>
                    </a:cubicBezTo>
                    <a:cubicBezTo>
                      <a:pt x="219665" y="129742"/>
                      <a:pt x="219665" y="129742"/>
                      <a:pt x="225310" y="127000"/>
                    </a:cubicBezTo>
                    <a:close/>
                    <a:moveTo>
                      <a:pt x="203791" y="127000"/>
                    </a:moveTo>
                    <a:cubicBezTo>
                      <a:pt x="203791" y="127000"/>
                      <a:pt x="203791" y="127000"/>
                      <a:pt x="207495" y="127000"/>
                    </a:cubicBezTo>
                    <a:cubicBezTo>
                      <a:pt x="207495" y="127000"/>
                      <a:pt x="208730" y="127000"/>
                      <a:pt x="208730" y="127000"/>
                    </a:cubicBezTo>
                    <a:cubicBezTo>
                      <a:pt x="208730" y="127000"/>
                      <a:pt x="208730" y="127000"/>
                      <a:pt x="208730" y="155792"/>
                    </a:cubicBezTo>
                    <a:cubicBezTo>
                      <a:pt x="208730" y="155792"/>
                      <a:pt x="207495" y="157163"/>
                      <a:pt x="207495" y="157163"/>
                    </a:cubicBezTo>
                    <a:cubicBezTo>
                      <a:pt x="207495" y="157163"/>
                      <a:pt x="207495" y="157163"/>
                      <a:pt x="203791" y="157163"/>
                    </a:cubicBezTo>
                    <a:cubicBezTo>
                      <a:pt x="203791" y="157163"/>
                      <a:pt x="202556" y="155792"/>
                      <a:pt x="202556" y="155792"/>
                    </a:cubicBezTo>
                    <a:cubicBezTo>
                      <a:pt x="202556" y="155792"/>
                      <a:pt x="202556" y="155792"/>
                      <a:pt x="202556" y="132484"/>
                    </a:cubicBezTo>
                    <a:cubicBezTo>
                      <a:pt x="202556" y="132484"/>
                      <a:pt x="202556" y="132484"/>
                      <a:pt x="200086" y="133855"/>
                    </a:cubicBezTo>
                    <a:cubicBezTo>
                      <a:pt x="200086" y="135227"/>
                      <a:pt x="198852" y="135227"/>
                      <a:pt x="198852" y="135227"/>
                    </a:cubicBezTo>
                    <a:cubicBezTo>
                      <a:pt x="198852" y="133855"/>
                      <a:pt x="198852" y="133855"/>
                      <a:pt x="198852" y="133855"/>
                    </a:cubicBezTo>
                    <a:cubicBezTo>
                      <a:pt x="198852" y="133855"/>
                      <a:pt x="198852" y="133855"/>
                      <a:pt x="197617" y="131113"/>
                    </a:cubicBezTo>
                    <a:cubicBezTo>
                      <a:pt x="197617" y="131113"/>
                      <a:pt x="197617" y="129742"/>
                      <a:pt x="198852" y="129742"/>
                    </a:cubicBezTo>
                    <a:cubicBezTo>
                      <a:pt x="198852" y="129742"/>
                      <a:pt x="198852" y="129742"/>
                      <a:pt x="203791" y="127000"/>
                    </a:cubicBezTo>
                    <a:close/>
                    <a:moveTo>
                      <a:pt x="183964" y="127000"/>
                    </a:moveTo>
                    <a:cubicBezTo>
                      <a:pt x="189044" y="127000"/>
                      <a:pt x="192854" y="132246"/>
                      <a:pt x="192854" y="141426"/>
                    </a:cubicBezTo>
                    <a:cubicBezTo>
                      <a:pt x="192854" y="151918"/>
                      <a:pt x="189044" y="157163"/>
                      <a:pt x="182694" y="157163"/>
                    </a:cubicBezTo>
                    <a:cubicBezTo>
                      <a:pt x="177614" y="157163"/>
                      <a:pt x="173804" y="151918"/>
                      <a:pt x="173804" y="142737"/>
                    </a:cubicBezTo>
                    <a:cubicBezTo>
                      <a:pt x="173804" y="133557"/>
                      <a:pt x="177614" y="127000"/>
                      <a:pt x="183964" y="127000"/>
                    </a:cubicBezTo>
                    <a:close/>
                    <a:moveTo>
                      <a:pt x="161699" y="127000"/>
                    </a:moveTo>
                    <a:cubicBezTo>
                      <a:pt x="161699" y="127000"/>
                      <a:pt x="161699" y="127000"/>
                      <a:pt x="164478" y="127000"/>
                    </a:cubicBezTo>
                    <a:cubicBezTo>
                      <a:pt x="165867" y="127000"/>
                      <a:pt x="165867" y="127000"/>
                      <a:pt x="165867" y="127000"/>
                    </a:cubicBezTo>
                    <a:cubicBezTo>
                      <a:pt x="165867" y="127000"/>
                      <a:pt x="165867" y="127000"/>
                      <a:pt x="165867" y="155792"/>
                    </a:cubicBezTo>
                    <a:cubicBezTo>
                      <a:pt x="165867" y="155792"/>
                      <a:pt x="165867" y="157163"/>
                      <a:pt x="164478" y="157163"/>
                    </a:cubicBezTo>
                    <a:cubicBezTo>
                      <a:pt x="164478" y="157163"/>
                      <a:pt x="164478" y="157163"/>
                      <a:pt x="161699" y="157163"/>
                    </a:cubicBezTo>
                    <a:cubicBezTo>
                      <a:pt x="160310" y="157163"/>
                      <a:pt x="160310" y="155792"/>
                      <a:pt x="160310" y="155792"/>
                    </a:cubicBezTo>
                    <a:cubicBezTo>
                      <a:pt x="160310" y="155792"/>
                      <a:pt x="160310" y="155792"/>
                      <a:pt x="160310" y="132484"/>
                    </a:cubicBezTo>
                    <a:cubicBezTo>
                      <a:pt x="160310" y="132484"/>
                      <a:pt x="160310" y="132484"/>
                      <a:pt x="156143" y="133855"/>
                    </a:cubicBezTo>
                    <a:cubicBezTo>
                      <a:pt x="156143" y="135227"/>
                      <a:pt x="156143" y="135227"/>
                      <a:pt x="156143" y="135227"/>
                    </a:cubicBezTo>
                    <a:cubicBezTo>
                      <a:pt x="154754" y="133855"/>
                      <a:pt x="154754" y="133855"/>
                      <a:pt x="154754" y="133855"/>
                    </a:cubicBezTo>
                    <a:cubicBezTo>
                      <a:pt x="154754" y="133855"/>
                      <a:pt x="154754" y="133855"/>
                      <a:pt x="154754" y="131113"/>
                    </a:cubicBezTo>
                    <a:cubicBezTo>
                      <a:pt x="154754" y="131113"/>
                      <a:pt x="154754" y="129742"/>
                      <a:pt x="154754" y="129742"/>
                    </a:cubicBezTo>
                    <a:cubicBezTo>
                      <a:pt x="154754" y="129742"/>
                      <a:pt x="154754" y="129742"/>
                      <a:pt x="161699" y="127000"/>
                    </a:cubicBezTo>
                    <a:close/>
                    <a:moveTo>
                      <a:pt x="141261" y="127000"/>
                    </a:moveTo>
                    <a:cubicBezTo>
                      <a:pt x="147710" y="127000"/>
                      <a:pt x="151580" y="132246"/>
                      <a:pt x="151580" y="141426"/>
                    </a:cubicBezTo>
                    <a:cubicBezTo>
                      <a:pt x="151580" y="151918"/>
                      <a:pt x="147710" y="157163"/>
                      <a:pt x="141261" y="157163"/>
                    </a:cubicBezTo>
                    <a:cubicBezTo>
                      <a:pt x="134811" y="157163"/>
                      <a:pt x="130942" y="151918"/>
                      <a:pt x="130942" y="142737"/>
                    </a:cubicBezTo>
                    <a:cubicBezTo>
                      <a:pt x="130942" y="133557"/>
                      <a:pt x="134811" y="127000"/>
                      <a:pt x="141261" y="127000"/>
                    </a:cubicBezTo>
                    <a:close/>
                    <a:moveTo>
                      <a:pt x="247736" y="80963"/>
                    </a:moveTo>
                    <a:cubicBezTo>
                      <a:pt x="245015" y="80963"/>
                      <a:pt x="243654" y="85091"/>
                      <a:pt x="243654" y="91970"/>
                    </a:cubicBezTo>
                    <a:cubicBezTo>
                      <a:pt x="243654" y="97474"/>
                      <a:pt x="245015" y="101601"/>
                      <a:pt x="247736" y="101601"/>
                    </a:cubicBezTo>
                    <a:cubicBezTo>
                      <a:pt x="251818" y="101601"/>
                      <a:pt x="253179" y="94722"/>
                      <a:pt x="253179" y="90594"/>
                    </a:cubicBezTo>
                    <a:cubicBezTo>
                      <a:pt x="253179" y="87843"/>
                      <a:pt x="251818" y="80963"/>
                      <a:pt x="247736" y="80963"/>
                    </a:cubicBezTo>
                    <a:close/>
                    <a:moveTo>
                      <a:pt x="205328" y="80963"/>
                    </a:moveTo>
                    <a:cubicBezTo>
                      <a:pt x="203060" y="80963"/>
                      <a:pt x="200792" y="85091"/>
                      <a:pt x="200792" y="91970"/>
                    </a:cubicBezTo>
                    <a:cubicBezTo>
                      <a:pt x="200792" y="97474"/>
                      <a:pt x="203060" y="101601"/>
                      <a:pt x="205328" y="101601"/>
                    </a:cubicBezTo>
                    <a:cubicBezTo>
                      <a:pt x="208730" y="101601"/>
                      <a:pt x="208730" y="94722"/>
                      <a:pt x="208730" y="90594"/>
                    </a:cubicBezTo>
                    <a:cubicBezTo>
                      <a:pt x="208730" y="87843"/>
                      <a:pt x="208730" y="80963"/>
                      <a:pt x="205328" y="80963"/>
                    </a:cubicBezTo>
                    <a:close/>
                    <a:moveTo>
                      <a:pt x="184010" y="80963"/>
                    </a:moveTo>
                    <a:cubicBezTo>
                      <a:pt x="179928" y="80963"/>
                      <a:pt x="178567" y="85091"/>
                      <a:pt x="178567" y="91970"/>
                    </a:cubicBezTo>
                    <a:cubicBezTo>
                      <a:pt x="178567" y="97474"/>
                      <a:pt x="179928" y="101601"/>
                      <a:pt x="184010" y="101601"/>
                    </a:cubicBezTo>
                    <a:cubicBezTo>
                      <a:pt x="188092" y="101601"/>
                      <a:pt x="188092" y="94722"/>
                      <a:pt x="188092" y="90594"/>
                    </a:cubicBezTo>
                    <a:cubicBezTo>
                      <a:pt x="188092" y="87843"/>
                      <a:pt x="188092" y="80963"/>
                      <a:pt x="184010" y="80963"/>
                    </a:cubicBezTo>
                    <a:close/>
                    <a:moveTo>
                      <a:pt x="162011" y="80963"/>
                    </a:moveTo>
                    <a:cubicBezTo>
                      <a:pt x="159290" y="80963"/>
                      <a:pt x="157929" y="85091"/>
                      <a:pt x="157929" y="91970"/>
                    </a:cubicBezTo>
                    <a:cubicBezTo>
                      <a:pt x="157929" y="97474"/>
                      <a:pt x="159290" y="101601"/>
                      <a:pt x="162011" y="101601"/>
                    </a:cubicBezTo>
                    <a:cubicBezTo>
                      <a:pt x="166093" y="101601"/>
                      <a:pt x="167454" y="94722"/>
                      <a:pt x="167454" y="90594"/>
                    </a:cubicBezTo>
                    <a:cubicBezTo>
                      <a:pt x="167454" y="87843"/>
                      <a:pt x="166093" y="80963"/>
                      <a:pt x="162011" y="80963"/>
                    </a:cubicBezTo>
                    <a:close/>
                    <a:moveTo>
                      <a:pt x="76173" y="80963"/>
                    </a:moveTo>
                    <a:cubicBezTo>
                      <a:pt x="73527" y="80963"/>
                      <a:pt x="72204" y="85091"/>
                      <a:pt x="72204" y="91970"/>
                    </a:cubicBezTo>
                    <a:cubicBezTo>
                      <a:pt x="72204" y="97474"/>
                      <a:pt x="73527" y="101601"/>
                      <a:pt x="76173" y="101601"/>
                    </a:cubicBezTo>
                    <a:cubicBezTo>
                      <a:pt x="80142" y="101601"/>
                      <a:pt x="80142" y="94722"/>
                      <a:pt x="80142" y="90594"/>
                    </a:cubicBezTo>
                    <a:cubicBezTo>
                      <a:pt x="80142" y="87843"/>
                      <a:pt x="80142" y="80963"/>
                      <a:pt x="76173" y="80963"/>
                    </a:cubicBezTo>
                    <a:close/>
                    <a:moveTo>
                      <a:pt x="225310" y="76200"/>
                    </a:moveTo>
                    <a:cubicBezTo>
                      <a:pt x="226721" y="76200"/>
                      <a:pt x="226721" y="76200"/>
                      <a:pt x="226721" y="76200"/>
                    </a:cubicBezTo>
                    <a:cubicBezTo>
                      <a:pt x="226721" y="76200"/>
                      <a:pt x="226721" y="76200"/>
                      <a:pt x="229543" y="76200"/>
                    </a:cubicBezTo>
                    <a:cubicBezTo>
                      <a:pt x="230954" y="76200"/>
                      <a:pt x="230954" y="77511"/>
                      <a:pt x="230954" y="77511"/>
                    </a:cubicBezTo>
                    <a:cubicBezTo>
                      <a:pt x="230954" y="77511"/>
                      <a:pt x="230954" y="77511"/>
                      <a:pt x="230954" y="105052"/>
                    </a:cubicBezTo>
                    <a:cubicBezTo>
                      <a:pt x="230954" y="105052"/>
                      <a:pt x="230954" y="106363"/>
                      <a:pt x="229543" y="106363"/>
                    </a:cubicBezTo>
                    <a:cubicBezTo>
                      <a:pt x="229543" y="106363"/>
                      <a:pt x="229543" y="106363"/>
                      <a:pt x="225310" y="106363"/>
                    </a:cubicBezTo>
                    <a:cubicBezTo>
                      <a:pt x="225310" y="106363"/>
                      <a:pt x="225310" y="105052"/>
                      <a:pt x="225310" y="105052"/>
                    </a:cubicBezTo>
                    <a:cubicBezTo>
                      <a:pt x="225310" y="105052"/>
                      <a:pt x="225310" y="105052"/>
                      <a:pt x="225310" y="82757"/>
                    </a:cubicBezTo>
                    <a:cubicBezTo>
                      <a:pt x="225310" y="82757"/>
                      <a:pt x="225310" y="82757"/>
                      <a:pt x="221076" y="84069"/>
                    </a:cubicBezTo>
                    <a:cubicBezTo>
                      <a:pt x="219665" y="84069"/>
                      <a:pt x="219665" y="84069"/>
                      <a:pt x="219665" y="84069"/>
                    </a:cubicBezTo>
                    <a:cubicBezTo>
                      <a:pt x="219665" y="84069"/>
                      <a:pt x="219665" y="84069"/>
                      <a:pt x="219665" y="81446"/>
                    </a:cubicBezTo>
                    <a:cubicBezTo>
                      <a:pt x="218254" y="80134"/>
                      <a:pt x="219665" y="80134"/>
                      <a:pt x="219665" y="80134"/>
                    </a:cubicBezTo>
                    <a:cubicBezTo>
                      <a:pt x="219665" y="80134"/>
                      <a:pt x="219665" y="80134"/>
                      <a:pt x="225310" y="76200"/>
                    </a:cubicBezTo>
                    <a:close/>
                    <a:moveTo>
                      <a:pt x="205555" y="76200"/>
                    </a:moveTo>
                    <a:cubicBezTo>
                      <a:pt x="212500" y="76200"/>
                      <a:pt x="216667" y="81446"/>
                      <a:pt x="216667" y="90626"/>
                    </a:cubicBezTo>
                    <a:cubicBezTo>
                      <a:pt x="216667" y="101118"/>
                      <a:pt x="212500" y="106363"/>
                      <a:pt x="205555" y="106363"/>
                    </a:cubicBezTo>
                    <a:cubicBezTo>
                      <a:pt x="198609" y="106363"/>
                      <a:pt x="194442" y="101118"/>
                      <a:pt x="194442" y="91937"/>
                    </a:cubicBezTo>
                    <a:cubicBezTo>
                      <a:pt x="194442" y="81446"/>
                      <a:pt x="198609" y="76200"/>
                      <a:pt x="205555" y="76200"/>
                    </a:cubicBezTo>
                    <a:close/>
                    <a:moveTo>
                      <a:pt x="183964" y="76200"/>
                    </a:moveTo>
                    <a:cubicBezTo>
                      <a:pt x="189044" y="76200"/>
                      <a:pt x="192854" y="81446"/>
                      <a:pt x="192854" y="90626"/>
                    </a:cubicBezTo>
                    <a:cubicBezTo>
                      <a:pt x="192854" y="101118"/>
                      <a:pt x="189044" y="106363"/>
                      <a:pt x="182694" y="106363"/>
                    </a:cubicBezTo>
                    <a:cubicBezTo>
                      <a:pt x="177614" y="106363"/>
                      <a:pt x="173804" y="101118"/>
                      <a:pt x="173804" y="91937"/>
                    </a:cubicBezTo>
                    <a:cubicBezTo>
                      <a:pt x="173804" y="81446"/>
                      <a:pt x="177614" y="76200"/>
                      <a:pt x="183964" y="76200"/>
                    </a:cubicBezTo>
                    <a:close/>
                    <a:moveTo>
                      <a:pt x="161898" y="76200"/>
                    </a:moveTo>
                    <a:cubicBezTo>
                      <a:pt x="168347" y="76200"/>
                      <a:pt x="172217" y="81446"/>
                      <a:pt x="172217" y="90626"/>
                    </a:cubicBezTo>
                    <a:cubicBezTo>
                      <a:pt x="172217" y="101118"/>
                      <a:pt x="168347" y="106363"/>
                      <a:pt x="161898" y="106363"/>
                    </a:cubicBezTo>
                    <a:cubicBezTo>
                      <a:pt x="155448" y="106363"/>
                      <a:pt x="152869" y="101118"/>
                      <a:pt x="151579" y="91937"/>
                    </a:cubicBezTo>
                    <a:cubicBezTo>
                      <a:pt x="151579" y="81446"/>
                      <a:pt x="156738" y="76200"/>
                      <a:pt x="161898" y="76200"/>
                    </a:cubicBezTo>
                    <a:close/>
                    <a:moveTo>
                      <a:pt x="139584" y="76200"/>
                    </a:moveTo>
                    <a:cubicBezTo>
                      <a:pt x="139584" y="76200"/>
                      <a:pt x="139584" y="76200"/>
                      <a:pt x="140996" y="76200"/>
                    </a:cubicBezTo>
                    <a:cubicBezTo>
                      <a:pt x="140996" y="76200"/>
                      <a:pt x="140996" y="76200"/>
                      <a:pt x="143818" y="76200"/>
                    </a:cubicBezTo>
                    <a:cubicBezTo>
                      <a:pt x="143818" y="76200"/>
                      <a:pt x="145229" y="77511"/>
                      <a:pt x="145229" y="77511"/>
                    </a:cubicBezTo>
                    <a:cubicBezTo>
                      <a:pt x="145229" y="77511"/>
                      <a:pt x="145229" y="77511"/>
                      <a:pt x="145229" y="105052"/>
                    </a:cubicBezTo>
                    <a:cubicBezTo>
                      <a:pt x="145229" y="105052"/>
                      <a:pt x="143818" y="106363"/>
                      <a:pt x="143818" y="106363"/>
                    </a:cubicBezTo>
                    <a:cubicBezTo>
                      <a:pt x="143818" y="106363"/>
                      <a:pt x="143818" y="106363"/>
                      <a:pt x="139584" y="106363"/>
                    </a:cubicBezTo>
                    <a:cubicBezTo>
                      <a:pt x="139584" y="106363"/>
                      <a:pt x="139584" y="105052"/>
                      <a:pt x="139584" y="105052"/>
                    </a:cubicBezTo>
                    <a:cubicBezTo>
                      <a:pt x="139584" y="105052"/>
                      <a:pt x="139584" y="105052"/>
                      <a:pt x="139584" y="82757"/>
                    </a:cubicBezTo>
                    <a:cubicBezTo>
                      <a:pt x="139584" y="82757"/>
                      <a:pt x="139584" y="82757"/>
                      <a:pt x="135351" y="84069"/>
                    </a:cubicBezTo>
                    <a:cubicBezTo>
                      <a:pt x="135351" y="84069"/>
                      <a:pt x="135351" y="84069"/>
                      <a:pt x="133940" y="84069"/>
                    </a:cubicBezTo>
                    <a:lnTo>
                      <a:pt x="132529" y="81446"/>
                    </a:lnTo>
                    <a:cubicBezTo>
                      <a:pt x="132529" y="80134"/>
                      <a:pt x="132529" y="80134"/>
                      <a:pt x="133940" y="80134"/>
                    </a:cubicBezTo>
                    <a:cubicBezTo>
                      <a:pt x="133940" y="80134"/>
                      <a:pt x="133940" y="80134"/>
                      <a:pt x="139584" y="76200"/>
                    </a:cubicBezTo>
                    <a:close/>
                    <a:moveTo>
                      <a:pt x="118837" y="76200"/>
                    </a:moveTo>
                    <a:cubicBezTo>
                      <a:pt x="118837" y="76200"/>
                      <a:pt x="118837" y="76200"/>
                      <a:pt x="123005" y="76200"/>
                    </a:cubicBezTo>
                    <a:cubicBezTo>
                      <a:pt x="123005" y="76200"/>
                      <a:pt x="123005" y="77511"/>
                      <a:pt x="123005" y="77511"/>
                    </a:cubicBezTo>
                    <a:cubicBezTo>
                      <a:pt x="123005" y="77511"/>
                      <a:pt x="123005" y="77511"/>
                      <a:pt x="123005" y="105052"/>
                    </a:cubicBezTo>
                    <a:cubicBezTo>
                      <a:pt x="123005" y="105052"/>
                      <a:pt x="123005" y="106363"/>
                      <a:pt x="123005" y="106363"/>
                    </a:cubicBezTo>
                    <a:cubicBezTo>
                      <a:pt x="123005" y="106363"/>
                      <a:pt x="123005" y="106363"/>
                      <a:pt x="118837" y="106363"/>
                    </a:cubicBezTo>
                    <a:cubicBezTo>
                      <a:pt x="118837" y="106363"/>
                      <a:pt x="117448" y="105052"/>
                      <a:pt x="117448" y="105052"/>
                    </a:cubicBezTo>
                    <a:cubicBezTo>
                      <a:pt x="117448" y="105052"/>
                      <a:pt x="117448" y="105052"/>
                      <a:pt x="117448" y="82757"/>
                    </a:cubicBezTo>
                    <a:cubicBezTo>
                      <a:pt x="117448" y="82757"/>
                      <a:pt x="117448" y="82757"/>
                      <a:pt x="114670" y="84069"/>
                    </a:cubicBezTo>
                    <a:cubicBezTo>
                      <a:pt x="113281" y="84069"/>
                      <a:pt x="113281" y="84069"/>
                      <a:pt x="113281" y="84069"/>
                    </a:cubicBezTo>
                    <a:cubicBezTo>
                      <a:pt x="113281" y="84069"/>
                      <a:pt x="113281" y="84069"/>
                      <a:pt x="111892" y="81446"/>
                    </a:cubicBezTo>
                    <a:cubicBezTo>
                      <a:pt x="111892" y="80134"/>
                      <a:pt x="111892" y="80134"/>
                      <a:pt x="111892" y="80134"/>
                    </a:cubicBezTo>
                    <a:cubicBezTo>
                      <a:pt x="111892" y="80134"/>
                      <a:pt x="111892" y="80134"/>
                      <a:pt x="118837" y="76200"/>
                    </a:cubicBezTo>
                    <a:close/>
                    <a:moveTo>
                      <a:pt x="97207" y="76200"/>
                    </a:moveTo>
                    <a:cubicBezTo>
                      <a:pt x="97207" y="76200"/>
                      <a:pt x="97207" y="76200"/>
                      <a:pt x="99588" y="76200"/>
                    </a:cubicBezTo>
                    <a:cubicBezTo>
                      <a:pt x="100779" y="76200"/>
                      <a:pt x="100779" y="77511"/>
                      <a:pt x="100779" y="77511"/>
                    </a:cubicBezTo>
                    <a:cubicBezTo>
                      <a:pt x="100779" y="77511"/>
                      <a:pt x="100779" y="77511"/>
                      <a:pt x="100779" y="105052"/>
                    </a:cubicBezTo>
                    <a:cubicBezTo>
                      <a:pt x="100779" y="105052"/>
                      <a:pt x="100779" y="106363"/>
                      <a:pt x="99588" y="106363"/>
                    </a:cubicBezTo>
                    <a:cubicBezTo>
                      <a:pt x="99588" y="106363"/>
                      <a:pt x="99588" y="106363"/>
                      <a:pt x="97207" y="106363"/>
                    </a:cubicBezTo>
                    <a:cubicBezTo>
                      <a:pt x="96016" y="106363"/>
                      <a:pt x="96016" y="105052"/>
                      <a:pt x="96016" y="105052"/>
                    </a:cubicBezTo>
                    <a:cubicBezTo>
                      <a:pt x="96016" y="105052"/>
                      <a:pt x="96016" y="105052"/>
                      <a:pt x="96016" y="82757"/>
                    </a:cubicBezTo>
                    <a:cubicBezTo>
                      <a:pt x="96016" y="82757"/>
                      <a:pt x="96016" y="82757"/>
                      <a:pt x="92444" y="84069"/>
                    </a:cubicBezTo>
                    <a:cubicBezTo>
                      <a:pt x="91254" y="84069"/>
                      <a:pt x="91254" y="84069"/>
                      <a:pt x="91254" y="84069"/>
                    </a:cubicBezTo>
                    <a:cubicBezTo>
                      <a:pt x="91254" y="84069"/>
                      <a:pt x="91254" y="84069"/>
                      <a:pt x="91254" y="81446"/>
                    </a:cubicBezTo>
                    <a:cubicBezTo>
                      <a:pt x="91254" y="80134"/>
                      <a:pt x="91254" y="80134"/>
                      <a:pt x="91254" y="80134"/>
                    </a:cubicBezTo>
                    <a:cubicBezTo>
                      <a:pt x="91254" y="80134"/>
                      <a:pt x="91254" y="80134"/>
                      <a:pt x="97207" y="76200"/>
                    </a:cubicBezTo>
                    <a:close/>
                    <a:moveTo>
                      <a:pt x="201926" y="36513"/>
                    </a:moveTo>
                    <a:cubicBezTo>
                      <a:pt x="200792" y="37812"/>
                      <a:pt x="200792" y="39111"/>
                      <a:pt x="200792" y="40409"/>
                    </a:cubicBezTo>
                    <a:cubicBezTo>
                      <a:pt x="200792" y="46904"/>
                      <a:pt x="203060" y="50801"/>
                      <a:pt x="205328" y="50801"/>
                    </a:cubicBezTo>
                    <a:cubicBezTo>
                      <a:pt x="208730" y="50801"/>
                      <a:pt x="208730" y="44306"/>
                      <a:pt x="208730" y="40409"/>
                    </a:cubicBezTo>
                    <a:cubicBezTo>
                      <a:pt x="208730" y="40409"/>
                      <a:pt x="208730" y="40409"/>
                      <a:pt x="208730" y="39111"/>
                    </a:cubicBezTo>
                    <a:cubicBezTo>
                      <a:pt x="206462" y="37812"/>
                      <a:pt x="204194" y="36513"/>
                      <a:pt x="201926" y="36513"/>
                    </a:cubicBezTo>
                    <a:close/>
                    <a:moveTo>
                      <a:pt x="123005" y="34925"/>
                    </a:moveTo>
                    <a:cubicBezTo>
                      <a:pt x="120737" y="34925"/>
                      <a:pt x="118469" y="36248"/>
                      <a:pt x="116201" y="37571"/>
                    </a:cubicBezTo>
                    <a:cubicBezTo>
                      <a:pt x="116201" y="38894"/>
                      <a:pt x="115067" y="38894"/>
                      <a:pt x="115067" y="38894"/>
                    </a:cubicBezTo>
                    <a:cubicBezTo>
                      <a:pt x="115067" y="38894"/>
                      <a:pt x="115067" y="40216"/>
                      <a:pt x="115067" y="40216"/>
                    </a:cubicBezTo>
                    <a:cubicBezTo>
                      <a:pt x="115067" y="46831"/>
                      <a:pt x="116201" y="50800"/>
                      <a:pt x="119603" y="50800"/>
                    </a:cubicBezTo>
                    <a:cubicBezTo>
                      <a:pt x="123005" y="50800"/>
                      <a:pt x="123005" y="44185"/>
                      <a:pt x="123005" y="40216"/>
                    </a:cubicBezTo>
                    <a:cubicBezTo>
                      <a:pt x="123005" y="38894"/>
                      <a:pt x="123005" y="36248"/>
                      <a:pt x="123005" y="34925"/>
                    </a:cubicBezTo>
                    <a:close/>
                    <a:moveTo>
                      <a:pt x="162011" y="31750"/>
                    </a:moveTo>
                    <a:cubicBezTo>
                      <a:pt x="159290" y="31750"/>
                      <a:pt x="157929" y="35560"/>
                      <a:pt x="157929" y="40640"/>
                    </a:cubicBezTo>
                    <a:cubicBezTo>
                      <a:pt x="157929" y="46990"/>
                      <a:pt x="159290" y="50800"/>
                      <a:pt x="162011" y="50800"/>
                    </a:cubicBezTo>
                    <a:cubicBezTo>
                      <a:pt x="166093" y="50800"/>
                      <a:pt x="167454" y="44450"/>
                      <a:pt x="167454" y="40640"/>
                    </a:cubicBezTo>
                    <a:cubicBezTo>
                      <a:pt x="167454" y="36830"/>
                      <a:pt x="166093" y="31750"/>
                      <a:pt x="162011" y="31750"/>
                    </a:cubicBezTo>
                    <a:close/>
                    <a:moveTo>
                      <a:pt x="144703" y="28575"/>
                    </a:moveTo>
                    <a:cubicBezTo>
                      <a:pt x="144703" y="28575"/>
                      <a:pt x="144703" y="28575"/>
                      <a:pt x="144703" y="55075"/>
                    </a:cubicBezTo>
                    <a:cubicBezTo>
                      <a:pt x="144703" y="55075"/>
                      <a:pt x="143389" y="55075"/>
                      <a:pt x="143389" y="55075"/>
                    </a:cubicBezTo>
                    <a:cubicBezTo>
                      <a:pt x="143389" y="55075"/>
                      <a:pt x="143389" y="55075"/>
                      <a:pt x="139447" y="55075"/>
                    </a:cubicBezTo>
                    <a:cubicBezTo>
                      <a:pt x="139447" y="55075"/>
                      <a:pt x="139447" y="55075"/>
                      <a:pt x="139447" y="32550"/>
                    </a:cubicBezTo>
                    <a:cubicBezTo>
                      <a:pt x="139447" y="32550"/>
                      <a:pt x="139447" y="32550"/>
                      <a:pt x="135504" y="33875"/>
                    </a:cubicBezTo>
                    <a:cubicBezTo>
                      <a:pt x="135504" y="33875"/>
                      <a:pt x="135504" y="33875"/>
                      <a:pt x="134190" y="33875"/>
                    </a:cubicBezTo>
                    <a:cubicBezTo>
                      <a:pt x="134190" y="33875"/>
                      <a:pt x="134190" y="33875"/>
                      <a:pt x="132876" y="31225"/>
                    </a:cubicBezTo>
                    <a:cubicBezTo>
                      <a:pt x="131562" y="31225"/>
                      <a:pt x="130248" y="32550"/>
                      <a:pt x="127619" y="32550"/>
                    </a:cubicBezTo>
                    <a:cubicBezTo>
                      <a:pt x="128934" y="35200"/>
                      <a:pt x="128934" y="37850"/>
                      <a:pt x="128934" y="40500"/>
                    </a:cubicBezTo>
                    <a:cubicBezTo>
                      <a:pt x="128934" y="51100"/>
                      <a:pt x="124991" y="56400"/>
                      <a:pt x="118420" y="56400"/>
                    </a:cubicBezTo>
                    <a:cubicBezTo>
                      <a:pt x="113164" y="56400"/>
                      <a:pt x="109221" y="51100"/>
                      <a:pt x="109221" y="41825"/>
                    </a:cubicBezTo>
                    <a:cubicBezTo>
                      <a:pt x="106593" y="43150"/>
                      <a:pt x="103964" y="44475"/>
                      <a:pt x="101336" y="47125"/>
                    </a:cubicBezTo>
                    <a:cubicBezTo>
                      <a:pt x="101336" y="47125"/>
                      <a:pt x="101336" y="47125"/>
                      <a:pt x="101336" y="55075"/>
                    </a:cubicBezTo>
                    <a:cubicBezTo>
                      <a:pt x="101336" y="55075"/>
                      <a:pt x="101336" y="55075"/>
                      <a:pt x="100022" y="55075"/>
                    </a:cubicBezTo>
                    <a:cubicBezTo>
                      <a:pt x="100022" y="55075"/>
                      <a:pt x="100022" y="55075"/>
                      <a:pt x="97394" y="55075"/>
                    </a:cubicBezTo>
                    <a:cubicBezTo>
                      <a:pt x="96080" y="55075"/>
                      <a:pt x="96080" y="55075"/>
                      <a:pt x="96080" y="55075"/>
                    </a:cubicBezTo>
                    <a:cubicBezTo>
                      <a:pt x="96080" y="55075"/>
                      <a:pt x="96080" y="55075"/>
                      <a:pt x="96080" y="49775"/>
                    </a:cubicBezTo>
                    <a:cubicBezTo>
                      <a:pt x="85566" y="57725"/>
                      <a:pt x="77681" y="65675"/>
                      <a:pt x="72425" y="77600"/>
                    </a:cubicBezTo>
                    <a:cubicBezTo>
                      <a:pt x="73739" y="76275"/>
                      <a:pt x="75053" y="76275"/>
                      <a:pt x="76367" y="76275"/>
                    </a:cubicBezTo>
                    <a:cubicBezTo>
                      <a:pt x="82938" y="76275"/>
                      <a:pt x="86880" y="81575"/>
                      <a:pt x="86880" y="90850"/>
                    </a:cubicBezTo>
                    <a:cubicBezTo>
                      <a:pt x="86880" y="101450"/>
                      <a:pt x="82938" y="106750"/>
                      <a:pt x="76367" y="106750"/>
                    </a:cubicBezTo>
                    <a:cubicBezTo>
                      <a:pt x="71111" y="106750"/>
                      <a:pt x="68482" y="102775"/>
                      <a:pt x="67168" y="97475"/>
                    </a:cubicBezTo>
                    <a:cubicBezTo>
                      <a:pt x="65854" y="106750"/>
                      <a:pt x="69796" y="120000"/>
                      <a:pt x="75053" y="127950"/>
                    </a:cubicBezTo>
                    <a:cubicBezTo>
                      <a:pt x="75053" y="127950"/>
                      <a:pt x="76367" y="127950"/>
                      <a:pt x="76367" y="127950"/>
                    </a:cubicBezTo>
                    <a:cubicBezTo>
                      <a:pt x="76367" y="127950"/>
                      <a:pt x="76367" y="127950"/>
                      <a:pt x="78995" y="127950"/>
                    </a:cubicBezTo>
                    <a:cubicBezTo>
                      <a:pt x="78995" y="127950"/>
                      <a:pt x="80310" y="127950"/>
                      <a:pt x="80310" y="127950"/>
                    </a:cubicBezTo>
                    <a:cubicBezTo>
                      <a:pt x="80310" y="127950"/>
                      <a:pt x="80310" y="127950"/>
                      <a:pt x="80310" y="133250"/>
                    </a:cubicBezTo>
                    <a:cubicBezTo>
                      <a:pt x="82938" y="134575"/>
                      <a:pt x="85566" y="135900"/>
                      <a:pt x="88195" y="135900"/>
                    </a:cubicBezTo>
                    <a:cubicBezTo>
                      <a:pt x="89509" y="130600"/>
                      <a:pt x="93451" y="126625"/>
                      <a:pt x="97394" y="126625"/>
                    </a:cubicBezTo>
                    <a:cubicBezTo>
                      <a:pt x="102650" y="126625"/>
                      <a:pt x="106593" y="130600"/>
                      <a:pt x="107907" y="135900"/>
                    </a:cubicBezTo>
                    <a:cubicBezTo>
                      <a:pt x="110535" y="137225"/>
                      <a:pt x="113164" y="138550"/>
                      <a:pt x="114478" y="145175"/>
                    </a:cubicBezTo>
                    <a:cubicBezTo>
                      <a:pt x="115792" y="147825"/>
                      <a:pt x="115792" y="150475"/>
                      <a:pt x="117106" y="151800"/>
                    </a:cubicBezTo>
                    <a:cubicBezTo>
                      <a:pt x="117106" y="151800"/>
                      <a:pt x="117106" y="151800"/>
                      <a:pt x="117106" y="133250"/>
                    </a:cubicBezTo>
                    <a:cubicBezTo>
                      <a:pt x="117106" y="133250"/>
                      <a:pt x="117106" y="133250"/>
                      <a:pt x="114478" y="134575"/>
                    </a:cubicBezTo>
                    <a:cubicBezTo>
                      <a:pt x="113164" y="135900"/>
                      <a:pt x="113164" y="135900"/>
                      <a:pt x="113164" y="135900"/>
                    </a:cubicBezTo>
                    <a:cubicBezTo>
                      <a:pt x="113164" y="134575"/>
                      <a:pt x="113164" y="134575"/>
                      <a:pt x="113164" y="134575"/>
                    </a:cubicBezTo>
                    <a:cubicBezTo>
                      <a:pt x="113164" y="134575"/>
                      <a:pt x="113164" y="134575"/>
                      <a:pt x="111849" y="131925"/>
                    </a:cubicBezTo>
                    <a:cubicBezTo>
                      <a:pt x="111849" y="131925"/>
                      <a:pt x="111849" y="130600"/>
                      <a:pt x="111849" y="130600"/>
                    </a:cubicBezTo>
                    <a:cubicBezTo>
                      <a:pt x="111849" y="130600"/>
                      <a:pt x="111849" y="130600"/>
                      <a:pt x="118420" y="127950"/>
                    </a:cubicBezTo>
                    <a:cubicBezTo>
                      <a:pt x="118420" y="127950"/>
                      <a:pt x="118420" y="127950"/>
                      <a:pt x="122363" y="127950"/>
                    </a:cubicBezTo>
                    <a:cubicBezTo>
                      <a:pt x="122363" y="127950"/>
                      <a:pt x="122363" y="127950"/>
                      <a:pt x="122363" y="155775"/>
                    </a:cubicBezTo>
                    <a:cubicBezTo>
                      <a:pt x="122363" y="155775"/>
                      <a:pt x="122363" y="157100"/>
                      <a:pt x="122363" y="157100"/>
                    </a:cubicBezTo>
                    <a:cubicBezTo>
                      <a:pt x="122363" y="157100"/>
                      <a:pt x="122363" y="157100"/>
                      <a:pt x="121049" y="157100"/>
                    </a:cubicBezTo>
                    <a:cubicBezTo>
                      <a:pt x="123677" y="159750"/>
                      <a:pt x="128934" y="161075"/>
                      <a:pt x="135504" y="162400"/>
                    </a:cubicBezTo>
                    <a:cubicBezTo>
                      <a:pt x="144703" y="165050"/>
                      <a:pt x="159159" y="151800"/>
                      <a:pt x="161787" y="159750"/>
                    </a:cubicBezTo>
                    <a:cubicBezTo>
                      <a:pt x="164416" y="175650"/>
                      <a:pt x="173615" y="186250"/>
                      <a:pt x="181500" y="191550"/>
                    </a:cubicBezTo>
                    <a:cubicBezTo>
                      <a:pt x="181500" y="191550"/>
                      <a:pt x="181500" y="191550"/>
                      <a:pt x="181500" y="183600"/>
                    </a:cubicBezTo>
                    <a:cubicBezTo>
                      <a:pt x="181500" y="183600"/>
                      <a:pt x="181500" y="183600"/>
                      <a:pt x="178872" y="186250"/>
                    </a:cubicBezTo>
                    <a:cubicBezTo>
                      <a:pt x="177557" y="186250"/>
                      <a:pt x="177557" y="186250"/>
                      <a:pt x="177557" y="186250"/>
                    </a:cubicBezTo>
                    <a:cubicBezTo>
                      <a:pt x="177557" y="186250"/>
                      <a:pt x="177557" y="184925"/>
                      <a:pt x="176243" y="184925"/>
                    </a:cubicBezTo>
                    <a:cubicBezTo>
                      <a:pt x="176243" y="184925"/>
                      <a:pt x="176243" y="184925"/>
                      <a:pt x="176243" y="182275"/>
                    </a:cubicBezTo>
                    <a:cubicBezTo>
                      <a:pt x="176243" y="182275"/>
                      <a:pt x="176243" y="180950"/>
                      <a:pt x="176243" y="180950"/>
                    </a:cubicBezTo>
                    <a:cubicBezTo>
                      <a:pt x="176243" y="180950"/>
                      <a:pt x="176243" y="180950"/>
                      <a:pt x="182814" y="178300"/>
                    </a:cubicBezTo>
                    <a:cubicBezTo>
                      <a:pt x="182814" y="178300"/>
                      <a:pt x="182814" y="178300"/>
                      <a:pt x="186756" y="178300"/>
                    </a:cubicBezTo>
                    <a:cubicBezTo>
                      <a:pt x="186756" y="178300"/>
                      <a:pt x="186756" y="178300"/>
                      <a:pt x="186756" y="194200"/>
                    </a:cubicBezTo>
                    <a:cubicBezTo>
                      <a:pt x="194641" y="196850"/>
                      <a:pt x="201213" y="194200"/>
                      <a:pt x="199898" y="186250"/>
                    </a:cubicBezTo>
                    <a:cubicBezTo>
                      <a:pt x="199898" y="186250"/>
                      <a:pt x="198584" y="186250"/>
                      <a:pt x="198584" y="186250"/>
                    </a:cubicBezTo>
                    <a:cubicBezTo>
                      <a:pt x="198584" y="186250"/>
                      <a:pt x="198584" y="184925"/>
                      <a:pt x="198584" y="184925"/>
                    </a:cubicBezTo>
                    <a:cubicBezTo>
                      <a:pt x="198584" y="184925"/>
                      <a:pt x="198584" y="184925"/>
                      <a:pt x="197270" y="182275"/>
                    </a:cubicBezTo>
                    <a:cubicBezTo>
                      <a:pt x="197270" y="182275"/>
                      <a:pt x="197270" y="180950"/>
                      <a:pt x="198584" y="180950"/>
                    </a:cubicBezTo>
                    <a:cubicBezTo>
                      <a:pt x="198584" y="180950"/>
                      <a:pt x="198584" y="180950"/>
                      <a:pt x="199898" y="180950"/>
                    </a:cubicBezTo>
                    <a:cubicBezTo>
                      <a:pt x="198584" y="167700"/>
                      <a:pt x="199898" y="166375"/>
                      <a:pt x="199898" y="166375"/>
                    </a:cubicBezTo>
                    <a:cubicBezTo>
                      <a:pt x="199898" y="166375"/>
                      <a:pt x="226182" y="169025"/>
                      <a:pt x="234066" y="161075"/>
                    </a:cubicBezTo>
                    <a:cubicBezTo>
                      <a:pt x="238009" y="157100"/>
                      <a:pt x="240637" y="151800"/>
                      <a:pt x="241951" y="146500"/>
                    </a:cubicBezTo>
                    <a:cubicBezTo>
                      <a:pt x="243266" y="145175"/>
                      <a:pt x="244580" y="143850"/>
                      <a:pt x="245894" y="143850"/>
                    </a:cubicBezTo>
                    <a:cubicBezTo>
                      <a:pt x="245894" y="143850"/>
                      <a:pt x="245894" y="143850"/>
                      <a:pt x="245894" y="133250"/>
                    </a:cubicBezTo>
                    <a:cubicBezTo>
                      <a:pt x="245894" y="133250"/>
                      <a:pt x="245894" y="133250"/>
                      <a:pt x="241951" y="134575"/>
                    </a:cubicBezTo>
                    <a:cubicBezTo>
                      <a:pt x="241951" y="135900"/>
                      <a:pt x="241951" y="135900"/>
                      <a:pt x="241951" y="135900"/>
                    </a:cubicBezTo>
                    <a:cubicBezTo>
                      <a:pt x="241951" y="134575"/>
                      <a:pt x="240637" y="134575"/>
                      <a:pt x="240637" y="134575"/>
                    </a:cubicBezTo>
                    <a:cubicBezTo>
                      <a:pt x="240637" y="134575"/>
                      <a:pt x="240637" y="134575"/>
                      <a:pt x="240637" y="131925"/>
                    </a:cubicBezTo>
                    <a:cubicBezTo>
                      <a:pt x="240637" y="131925"/>
                      <a:pt x="240637" y="130600"/>
                      <a:pt x="240637" y="130600"/>
                    </a:cubicBezTo>
                    <a:cubicBezTo>
                      <a:pt x="240637" y="130600"/>
                      <a:pt x="240637" y="130600"/>
                      <a:pt x="247208" y="127950"/>
                    </a:cubicBezTo>
                    <a:cubicBezTo>
                      <a:pt x="247208" y="127950"/>
                      <a:pt x="247208" y="127950"/>
                      <a:pt x="249836" y="127950"/>
                    </a:cubicBezTo>
                    <a:cubicBezTo>
                      <a:pt x="251151" y="127950"/>
                      <a:pt x="251151" y="127950"/>
                      <a:pt x="251151" y="127950"/>
                    </a:cubicBezTo>
                    <a:cubicBezTo>
                      <a:pt x="251151" y="127950"/>
                      <a:pt x="251151" y="127950"/>
                      <a:pt x="251151" y="143850"/>
                    </a:cubicBezTo>
                    <a:cubicBezTo>
                      <a:pt x="251151" y="143850"/>
                      <a:pt x="252465" y="143850"/>
                      <a:pt x="252465" y="143850"/>
                    </a:cubicBezTo>
                    <a:cubicBezTo>
                      <a:pt x="264292" y="137225"/>
                      <a:pt x="262978" y="113375"/>
                      <a:pt x="257721" y="94825"/>
                    </a:cubicBezTo>
                    <a:cubicBezTo>
                      <a:pt x="256407" y="102775"/>
                      <a:pt x="253779" y="106750"/>
                      <a:pt x="247208" y="106750"/>
                    </a:cubicBezTo>
                    <a:cubicBezTo>
                      <a:pt x="241951" y="106750"/>
                      <a:pt x="238009" y="101450"/>
                      <a:pt x="238009" y="92175"/>
                    </a:cubicBezTo>
                    <a:cubicBezTo>
                      <a:pt x="238009" y="81575"/>
                      <a:pt x="241951" y="76275"/>
                      <a:pt x="248522" y="76275"/>
                    </a:cubicBezTo>
                    <a:cubicBezTo>
                      <a:pt x="248522" y="76275"/>
                      <a:pt x="249836" y="76275"/>
                      <a:pt x="249836" y="76275"/>
                    </a:cubicBezTo>
                    <a:cubicBezTo>
                      <a:pt x="244580" y="67000"/>
                      <a:pt x="238009" y="59050"/>
                      <a:pt x="230124" y="52425"/>
                    </a:cubicBezTo>
                    <a:cubicBezTo>
                      <a:pt x="230124" y="52425"/>
                      <a:pt x="230124" y="52425"/>
                      <a:pt x="230124" y="55075"/>
                    </a:cubicBezTo>
                    <a:cubicBezTo>
                      <a:pt x="230124" y="55075"/>
                      <a:pt x="230124" y="55075"/>
                      <a:pt x="228810" y="55075"/>
                    </a:cubicBezTo>
                    <a:cubicBezTo>
                      <a:pt x="228810" y="55075"/>
                      <a:pt x="228810" y="55075"/>
                      <a:pt x="224867" y="55075"/>
                    </a:cubicBezTo>
                    <a:cubicBezTo>
                      <a:pt x="224867" y="55075"/>
                      <a:pt x="224867" y="55075"/>
                      <a:pt x="224867" y="48450"/>
                    </a:cubicBezTo>
                    <a:cubicBezTo>
                      <a:pt x="220925" y="47125"/>
                      <a:pt x="218297" y="44475"/>
                      <a:pt x="215668" y="43150"/>
                    </a:cubicBezTo>
                    <a:cubicBezTo>
                      <a:pt x="214354" y="51100"/>
                      <a:pt x="210412" y="56400"/>
                      <a:pt x="205155" y="56400"/>
                    </a:cubicBezTo>
                    <a:cubicBezTo>
                      <a:pt x="198584" y="56400"/>
                      <a:pt x="194641" y="49775"/>
                      <a:pt x="194641" y="40500"/>
                    </a:cubicBezTo>
                    <a:cubicBezTo>
                      <a:pt x="194641" y="37850"/>
                      <a:pt x="194641" y="36525"/>
                      <a:pt x="195956" y="33875"/>
                    </a:cubicBezTo>
                    <a:cubicBezTo>
                      <a:pt x="193327" y="32550"/>
                      <a:pt x="189385" y="32550"/>
                      <a:pt x="186756" y="31225"/>
                    </a:cubicBezTo>
                    <a:cubicBezTo>
                      <a:pt x="186756" y="31225"/>
                      <a:pt x="186756" y="31225"/>
                      <a:pt x="186756" y="55075"/>
                    </a:cubicBezTo>
                    <a:cubicBezTo>
                      <a:pt x="186756" y="55075"/>
                      <a:pt x="186756" y="55075"/>
                      <a:pt x="182814" y="55075"/>
                    </a:cubicBezTo>
                    <a:cubicBezTo>
                      <a:pt x="181500" y="55075"/>
                      <a:pt x="181500" y="55075"/>
                      <a:pt x="181500" y="55075"/>
                    </a:cubicBezTo>
                    <a:cubicBezTo>
                      <a:pt x="181500" y="55075"/>
                      <a:pt x="181500" y="55075"/>
                      <a:pt x="181500" y="32550"/>
                    </a:cubicBezTo>
                    <a:cubicBezTo>
                      <a:pt x="181500" y="32550"/>
                      <a:pt x="181500" y="32550"/>
                      <a:pt x="178872" y="33875"/>
                    </a:cubicBezTo>
                    <a:cubicBezTo>
                      <a:pt x="177557" y="33875"/>
                      <a:pt x="177557" y="33875"/>
                      <a:pt x="177557" y="33875"/>
                    </a:cubicBezTo>
                    <a:cubicBezTo>
                      <a:pt x="177557" y="33875"/>
                      <a:pt x="177557" y="33875"/>
                      <a:pt x="176243" y="33875"/>
                    </a:cubicBezTo>
                    <a:cubicBezTo>
                      <a:pt x="176243" y="33875"/>
                      <a:pt x="176243" y="33875"/>
                      <a:pt x="176243" y="31225"/>
                    </a:cubicBezTo>
                    <a:cubicBezTo>
                      <a:pt x="176243" y="29900"/>
                      <a:pt x="176243" y="29900"/>
                      <a:pt x="176243" y="29900"/>
                    </a:cubicBezTo>
                    <a:cubicBezTo>
                      <a:pt x="176243" y="29900"/>
                      <a:pt x="176243" y="29900"/>
                      <a:pt x="177557" y="29900"/>
                    </a:cubicBezTo>
                    <a:cubicBezTo>
                      <a:pt x="173615" y="28575"/>
                      <a:pt x="170987" y="28575"/>
                      <a:pt x="168358" y="28575"/>
                    </a:cubicBezTo>
                    <a:cubicBezTo>
                      <a:pt x="170987" y="31225"/>
                      <a:pt x="172301" y="35200"/>
                      <a:pt x="172301" y="40500"/>
                    </a:cubicBezTo>
                    <a:cubicBezTo>
                      <a:pt x="172301" y="51100"/>
                      <a:pt x="168358" y="56400"/>
                      <a:pt x="161787" y="56400"/>
                    </a:cubicBezTo>
                    <a:cubicBezTo>
                      <a:pt x="155217" y="56400"/>
                      <a:pt x="152588" y="49775"/>
                      <a:pt x="151274" y="40500"/>
                    </a:cubicBezTo>
                    <a:cubicBezTo>
                      <a:pt x="151274" y="35200"/>
                      <a:pt x="153903" y="29900"/>
                      <a:pt x="156531" y="28575"/>
                    </a:cubicBezTo>
                    <a:cubicBezTo>
                      <a:pt x="152588" y="28575"/>
                      <a:pt x="148646" y="28575"/>
                      <a:pt x="144703" y="28575"/>
                    </a:cubicBezTo>
                    <a:close/>
                    <a:moveTo>
                      <a:pt x="164533" y="0"/>
                    </a:moveTo>
                    <a:cubicBezTo>
                      <a:pt x="205215" y="0"/>
                      <a:pt x="240648" y="17090"/>
                      <a:pt x="266895" y="48642"/>
                    </a:cubicBezTo>
                    <a:cubicBezTo>
                      <a:pt x="285268" y="72305"/>
                      <a:pt x="294454" y="99914"/>
                      <a:pt x="291829" y="130150"/>
                    </a:cubicBezTo>
                    <a:cubicBezTo>
                      <a:pt x="289205" y="155129"/>
                      <a:pt x="278706" y="181422"/>
                      <a:pt x="269520" y="206400"/>
                    </a:cubicBezTo>
                    <a:cubicBezTo>
                      <a:pt x="253772" y="247154"/>
                      <a:pt x="239336" y="286594"/>
                      <a:pt x="257709" y="324718"/>
                    </a:cubicBezTo>
                    <a:cubicBezTo>
                      <a:pt x="257709" y="327348"/>
                      <a:pt x="257709" y="329977"/>
                      <a:pt x="256396" y="332606"/>
                    </a:cubicBezTo>
                    <a:cubicBezTo>
                      <a:pt x="255084" y="335236"/>
                      <a:pt x="252459" y="336550"/>
                      <a:pt x="249835" y="336550"/>
                    </a:cubicBezTo>
                    <a:cubicBezTo>
                      <a:pt x="249835" y="336550"/>
                      <a:pt x="249835" y="336550"/>
                      <a:pt x="105478" y="336550"/>
                    </a:cubicBezTo>
                    <a:cubicBezTo>
                      <a:pt x="101541" y="336550"/>
                      <a:pt x="98916" y="333921"/>
                      <a:pt x="97604" y="331292"/>
                    </a:cubicBezTo>
                    <a:cubicBezTo>
                      <a:pt x="96292" y="328662"/>
                      <a:pt x="96292" y="327348"/>
                      <a:pt x="96292" y="315516"/>
                    </a:cubicBezTo>
                    <a:cubicBezTo>
                      <a:pt x="96292" y="314201"/>
                      <a:pt x="96292" y="312887"/>
                      <a:pt x="96292" y="312887"/>
                    </a:cubicBezTo>
                    <a:cubicBezTo>
                      <a:pt x="94979" y="294481"/>
                      <a:pt x="87105" y="294481"/>
                      <a:pt x="71357" y="294481"/>
                    </a:cubicBezTo>
                    <a:cubicBezTo>
                      <a:pt x="58234" y="294481"/>
                      <a:pt x="42486" y="294481"/>
                      <a:pt x="31987" y="278706"/>
                    </a:cubicBezTo>
                    <a:cubicBezTo>
                      <a:pt x="24113" y="266874"/>
                      <a:pt x="24113" y="251098"/>
                      <a:pt x="25426" y="236637"/>
                    </a:cubicBezTo>
                    <a:cubicBezTo>
                      <a:pt x="25426" y="224805"/>
                      <a:pt x="25426" y="212973"/>
                      <a:pt x="21489" y="209029"/>
                    </a:cubicBezTo>
                    <a:cubicBezTo>
                      <a:pt x="21489" y="207715"/>
                      <a:pt x="17552" y="206400"/>
                      <a:pt x="16239" y="205085"/>
                    </a:cubicBezTo>
                    <a:cubicBezTo>
                      <a:pt x="10990" y="202456"/>
                      <a:pt x="3116" y="199827"/>
                      <a:pt x="491" y="191939"/>
                    </a:cubicBezTo>
                    <a:cubicBezTo>
                      <a:pt x="-821" y="187995"/>
                      <a:pt x="491" y="182736"/>
                      <a:pt x="4428" y="177478"/>
                    </a:cubicBezTo>
                    <a:cubicBezTo>
                      <a:pt x="17552" y="156443"/>
                      <a:pt x="20176" y="144612"/>
                      <a:pt x="24113" y="126206"/>
                    </a:cubicBezTo>
                    <a:cubicBezTo>
                      <a:pt x="25426" y="118319"/>
                      <a:pt x="26738" y="109116"/>
                      <a:pt x="29363" y="97284"/>
                    </a:cubicBezTo>
                    <a:cubicBezTo>
                      <a:pt x="38549" y="68361"/>
                      <a:pt x="55609" y="43383"/>
                      <a:pt x="81856" y="26293"/>
                    </a:cubicBezTo>
                    <a:cubicBezTo>
                      <a:pt x="105478" y="9202"/>
                      <a:pt x="135662" y="0"/>
                      <a:pt x="164533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pic>
        <p:nvPicPr>
          <p:cNvPr id="61" name="图片 60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3058" y="1960476"/>
            <a:ext cx="5328592" cy="2919904"/>
          </a:xfrm>
          <a:prstGeom prst="rect">
            <a:avLst/>
          </a:prstGeom>
        </p:spPr>
      </p:pic>
      <p:grpSp>
        <p:nvGrpSpPr>
          <p:cNvPr id="18" name="组合 7"/>
          <p:cNvGrpSpPr/>
          <p:nvPr/>
        </p:nvGrpSpPr>
        <p:grpSpPr bwMode="auto">
          <a:xfrm>
            <a:off x="5815965" y="2176500"/>
            <a:ext cx="3024336" cy="1418952"/>
            <a:chOff x="2989865" y="602136"/>
            <a:chExt cx="2814868" cy="1418717"/>
          </a:xfrm>
          <a:solidFill>
            <a:schemeClr val="accent1">
              <a:lumMod val="50000"/>
            </a:schemeClr>
          </a:solidFill>
        </p:grpSpPr>
        <p:sp>
          <p:nvSpPr>
            <p:cNvPr id="19" name="文本框 66"/>
            <p:cNvSpPr txBox="1">
              <a:spLocks noChangeArrowheads="1"/>
            </p:cNvSpPr>
            <p:nvPr/>
          </p:nvSpPr>
          <p:spPr bwMode="auto">
            <a:xfrm>
              <a:off x="2989865" y="1374629"/>
              <a:ext cx="2814868" cy="64622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en-US" altLang="zh-CN" sz="800" dirty="0" err="1">
                  <a:solidFill>
                    <a:schemeClr val="bg2"/>
                  </a:solidFill>
                </a:rPr>
                <a:t>Xftp</a:t>
              </a:r>
              <a:r>
                <a:rPr lang="zh-CN" altLang="en-US" sz="800" dirty="0">
                  <a:solidFill>
                    <a:schemeClr val="bg2"/>
                  </a:solidFill>
                </a:rPr>
                <a:t>为可视化工具，主要用来拷贝文件。 </a:t>
              </a:r>
              <a:br>
                <a:rPr lang="zh-CN" altLang="en-US" sz="800" dirty="0">
                  <a:solidFill>
                    <a:schemeClr val="bg2"/>
                  </a:solidFill>
                </a:rPr>
              </a:br>
              <a:r>
                <a:rPr lang="en-US" altLang="zh-CN" sz="800" dirty="0" err="1">
                  <a:solidFill>
                    <a:schemeClr val="bg2"/>
                  </a:solidFill>
                </a:rPr>
                <a:t>xshell</a:t>
              </a:r>
              <a:r>
                <a:rPr lang="zh-CN" altLang="en-US" sz="800" dirty="0">
                  <a:solidFill>
                    <a:schemeClr val="bg2"/>
                  </a:solidFill>
                </a:rPr>
                <a:t>则通过输入命令来对服务器进行操作，如启动服务等等</a:t>
              </a:r>
              <a:endParaRPr lang="en-GB" altLang="zh-CN" sz="600" dirty="0">
                <a:solidFill>
                  <a:schemeClr val="bg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0" name="文本框 13"/>
            <p:cNvSpPr txBox="1">
              <a:spLocks noChangeArrowheads="1"/>
            </p:cNvSpPr>
            <p:nvPr/>
          </p:nvSpPr>
          <p:spPr bwMode="auto">
            <a:xfrm>
              <a:off x="2992420" y="602136"/>
              <a:ext cx="1207308" cy="26156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defTabSz="685800" eaLnBrk="0" fontAlgn="base" hangingPunct="0">
                <a:spcBef>
                  <a:spcPct val="0"/>
                </a:spcBef>
                <a:spcAft>
                  <a:spcPct val="0"/>
                </a:spcAft>
                <a:defRPr sz="13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en-US" altLang="zh-CN" sz="1100" dirty="0" err="1" smtClean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Xshell</a:t>
              </a: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  </a:t>
              </a:r>
              <a:r>
                <a:rPr lang="zh-CN" altLang="en-US" sz="1100" dirty="0" smtClean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和 </a:t>
              </a:r>
              <a:r>
                <a:rPr lang="en-US" altLang="zh-CN" sz="1100" dirty="0" err="1" smtClean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xftp</a:t>
              </a: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 </a:t>
              </a:r>
              <a:r>
                <a:rPr lang="zh-CN" altLang="en-US" sz="1100" dirty="0" smtClean="0">
                  <a:solidFill>
                    <a:schemeClr val="bg1">
                      <a:lumMod val="65000"/>
                    </a:schemeClr>
                  </a:solidFill>
                  <a:ea typeface="微软雅黑" panose="020B0503020204020204" pitchFamily="34" charset="-122"/>
                </a:rPr>
                <a:t>区别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66"/>
            <p:cNvSpPr txBox="1">
              <a:spLocks noChangeArrowheads="1"/>
            </p:cNvSpPr>
            <p:nvPr/>
          </p:nvSpPr>
          <p:spPr bwMode="auto">
            <a:xfrm>
              <a:off x="3000354" y="880114"/>
              <a:ext cx="1920473" cy="261567"/>
            </a:xfrm>
            <a:prstGeom prst="rect">
              <a:avLst/>
            </a:prstGeom>
            <a:grpFill/>
            <a:ln>
              <a:noFill/>
            </a:ln>
          </p:spPr>
          <p:txBody>
            <a:bodyPr wrap="none">
              <a:spAutoFit/>
            </a:bodyPr>
            <a:lstStyle>
              <a:defPPr>
                <a:defRPr lang="zh-CN"/>
              </a:defPPr>
              <a:lvl1pPr eaLnBrk="1" hangingPunct="1">
                <a:defRPr sz="4400">
                  <a:latin typeface="Simply City Light" panose="020B0303020202080204" pitchFamily="34" charset="0"/>
                  <a:ea typeface="SimSun-ExtB" panose="02010609060101010101" pitchFamily="49" charset="-122"/>
                  <a:cs typeface="Arial" panose="020B0604020202020204" pitchFamily="34" charset="0"/>
                </a:defRPr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defTabSz="685800" fontAlgn="base">
                <a:spcBef>
                  <a:spcPct val="0"/>
                </a:spcBef>
                <a:spcAft>
                  <a:spcPct val="0"/>
                </a:spcAft>
              </a:lvl6pPr>
              <a:lvl7pPr marL="2971800" indent="-228600" defTabSz="685800" fontAlgn="base">
                <a:spcBef>
                  <a:spcPct val="0"/>
                </a:spcBef>
                <a:spcAft>
                  <a:spcPct val="0"/>
                </a:spcAft>
              </a:lvl7pPr>
              <a:lvl8pPr marL="3429000" indent="-228600" defTabSz="685800" fontAlgn="base">
                <a:spcBef>
                  <a:spcPct val="0"/>
                </a:spcBef>
                <a:spcAft>
                  <a:spcPct val="0"/>
                </a:spcAft>
              </a:lvl8pPr>
              <a:lvl9pPr marL="3886200" indent="-228600" defTabSz="685800" fontAlgn="base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>
                <a:defRPr/>
              </a:pPr>
              <a:r>
                <a:rPr lang="en-US" altLang="zh-CN" sz="1100" dirty="0" smtClean="0">
                  <a:solidFill>
                    <a:schemeClr val="bg1">
                      <a:lumMod val="65000"/>
                    </a:schemeClr>
                  </a:solidFill>
                  <a:latin typeface="+mn-lt"/>
                </a:rPr>
                <a:t>BETWEEN THE TWO DIFFERENCE</a:t>
              </a:r>
              <a:endParaRPr lang="zh-CN" altLang="en-US" sz="1100" dirty="0">
                <a:solidFill>
                  <a:schemeClr val="bg1">
                    <a:lumMod val="65000"/>
                  </a:schemeClr>
                </a:solidFill>
                <a:latin typeface="+mn-lt"/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3078717" y="1286572"/>
              <a:ext cx="287200" cy="0"/>
            </a:xfrm>
            <a:custGeom>
              <a:avLst/>
              <a:gdLst>
                <a:gd name="connsiteX0" fmla="*/ 0 w 504825"/>
                <a:gd name="connsiteY0" fmla="*/ 0 h 0"/>
                <a:gd name="connsiteX1" fmla="*/ 504825 w 504825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0" y="0"/>
                  </a:moveTo>
                  <a:lnTo>
                    <a:pt x="504825" y="0"/>
                  </a:lnTo>
                </a:path>
              </a:pathLst>
            </a:custGeom>
            <a:grp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defRPr/>
              </a:pPr>
              <a:endParaRPr lang="zh-CN" altLang="en-US"/>
            </a:p>
          </p:txBody>
        </p: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404" y="3682192"/>
            <a:ext cx="3212194" cy="1311099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7" dur="1" fill="hold"/>
                                        <p:tgtEl>
                                          <p:spTgt spid="61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2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2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直接连接符 4"/>
          <p:cNvCxnSpPr/>
          <p:nvPr/>
        </p:nvCxnSpPr>
        <p:spPr>
          <a:xfrm>
            <a:off x="2879812" y="830918"/>
            <a:ext cx="0" cy="4314170"/>
          </a:xfrm>
          <a:prstGeom prst="line">
            <a:avLst/>
          </a:prstGeom>
          <a:noFill/>
          <a:ln w="9525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grpSp>
        <p:nvGrpSpPr>
          <p:cNvPr id="2" name="组合 29"/>
          <p:cNvGrpSpPr/>
          <p:nvPr/>
        </p:nvGrpSpPr>
        <p:grpSpPr bwMode="auto">
          <a:xfrm>
            <a:off x="2614714" y="1496834"/>
            <a:ext cx="550833" cy="552620"/>
            <a:chOff x="2307521" y="2283162"/>
            <a:chExt cx="551398" cy="551398"/>
          </a:xfrm>
        </p:grpSpPr>
        <p:sp>
          <p:nvSpPr>
            <p:cNvPr id="31" name="矩形 30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1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1" name="五角星 40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组合 46"/>
          <p:cNvGrpSpPr/>
          <p:nvPr/>
        </p:nvGrpSpPr>
        <p:grpSpPr bwMode="auto">
          <a:xfrm>
            <a:off x="2614714" y="3643797"/>
            <a:ext cx="550833" cy="552620"/>
            <a:chOff x="2307521" y="2283162"/>
            <a:chExt cx="551398" cy="551398"/>
          </a:xfrm>
        </p:grpSpPr>
        <p:sp>
          <p:nvSpPr>
            <p:cNvPr id="48" name="矩形 47"/>
            <p:cNvSpPr/>
            <p:nvPr/>
          </p:nvSpPr>
          <p:spPr>
            <a:xfrm>
              <a:off x="2307521" y="2283162"/>
              <a:ext cx="551398" cy="551398"/>
            </a:xfrm>
            <a:prstGeom prst="rect">
              <a:avLst/>
            </a:prstGeom>
            <a:solidFill>
              <a:schemeClr val="accent2"/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五角星 48"/>
            <p:cNvSpPr/>
            <p:nvPr/>
          </p:nvSpPr>
          <p:spPr>
            <a:xfrm>
              <a:off x="2456891" y="2427350"/>
              <a:ext cx="252658" cy="255100"/>
            </a:xfrm>
            <a:prstGeom prst="star5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0" hangingPunct="0">
                <a:lnSpc>
                  <a:spcPct val="150000"/>
                </a:lnSpc>
                <a:defRPr/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Text Placeholder 8"/>
          <p:cNvSpPr txBox="1"/>
          <p:nvPr/>
        </p:nvSpPr>
        <p:spPr bwMode="auto">
          <a:xfrm>
            <a:off x="247451" y="164557"/>
            <a:ext cx="2056297" cy="31975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2000" dirty="0" smtClean="0">
                <a:solidFill>
                  <a:srgbClr val="C7C7C7"/>
                </a:solidFill>
                <a:latin typeface="+mn-ea"/>
              </a:rPr>
              <a:t>百 度 统 计</a:t>
            </a:r>
            <a:endParaRPr lang="en-US" altLang="zh-CN" sz="2000" dirty="0">
              <a:solidFill>
                <a:srgbClr val="C7C7C7"/>
              </a:solidFill>
              <a:latin typeface="+mn-ea"/>
            </a:endParaRPr>
          </a:p>
        </p:txBody>
      </p:sp>
      <p:pic>
        <p:nvPicPr>
          <p:cNvPr id="23" name="图片 22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491880" y="1054071"/>
            <a:ext cx="4644516" cy="1685871"/>
          </a:xfrm>
          <a:prstGeom prst="rect">
            <a:avLst/>
          </a:prstGeom>
        </p:spPr>
      </p:pic>
      <p:pic>
        <p:nvPicPr>
          <p:cNvPr id="26" name="图片 2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3888" y="3682357"/>
            <a:ext cx="4727513" cy="467560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836698" y="1638755"/>
            <a:ext cx="208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66"/>
          <p:cNvSpPr txBox="1">
            <a:spLocks noChangeArrowheads="1"/>
          </p:cNvSpPr>
          <p:nvPr/>
        </p:nvSpPr>
        <p:spPr bwMode="auto">
          <a:xfrm>
            <a:off x="1673596" y="1543000"/>
            <a:ext cx="414183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管理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cxnSp>
        <p:nvCxnSpPr>
          <p:cNvPr id="37" name="直接箭头连接符 36"/>
          <p:cNvCxnSpPr/>
          <p:nvPr/>
        </p:nvCxnSpPr>
        <p:spPr>
          <a:xfrm flipV="1">
            <a:off x="1460424" y="1643376"/>
            <a:ext cx="217699" cy="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/>
          <p:nvPr/>
        </p:nvCxnSpPr>
        <p:spPr>
          <a:xfrm>
            <a:off x="2114053" y="1635336"/>
            <a:ext cx="208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66"/>
          <p:cNvSpPr txBox="1">
            <a:spLocks noChangeArrowheads="1"/>
          </p:cNvSpPr>
          <p:nvPr/>
        </p:nvSpPr>
        <p:spPr bwMode="auto">
          <a:xfrm>
            <a:off x="368707" y="1919694"/>
            <a:ext cx="724147" cy="184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代码管理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cxnSp>
        <p:nvCxnSpPr>
          <p:cNvPr id="47" name="直接箭头连接符 46"/>
          <p:cNvCxnSpPr/>
          <p:nvPr/>
        </p:nvCxnSpPr>
        <p:spPr>
          <a:xfrm>
            <a:off x="1151842" y="2018220"/>
            <a:ext cx="20888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66"/>
          <p:cNvSpPr txBox="1">
            <a:spLocks noChangeArrowheads="1"/>
          </p:cNvSpPr>
          <p:nvPr/>
        </p:nvSpPr>
        <p:spPr bwMode="auto">
          <a:xfrm>
            <a:off x="1357952" y="1919694"/>
            <a:ext cx="724147" cy="184665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代码获取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55" name="文本框 66"/>
          <p:cNvSpPr txBox="1">
            <a:spLocks noChangeArrowheads="1"/>
          </p:cNvSpPr>
          <p:nvPr/>
        </p:nvSpPr>
        <p:spPr bwMode="auto">
          <a:xfrm>
            <a:off x="109822" y="3843982"/>
            <a:ext cx="244695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/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‘@parmas2’: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监控目标的类型名称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56" name="文本框 66"/>
          <p:cNvSpPr txBox="1">
            <a:spLocks noChangeArrowheads="1"/>
          </p:cNvSpPr>
          <p:nvPr/>
        </p:nvSpPr>
        <p:spPr bwMode="auto">
          <a:xfrm>
            <a:off x="15036" y="4103150"/>
            <a:ext cx="2599678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/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‘@parmas3’: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用户和目标的交互行为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57" name="文本框 66"/>
          <p:cNvSpPr txBox="1">
            <a:spLocks noChangeArrowheads="1"/>
          </p:cNvSpPr>
          <p:nvPr/>
        </p:nvSpPr>
        <p:spPr bwMode="auto">
          <a:xfrm>
            <a:off x="-10414" y="4362318"/>
            <a:ext cx="277434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/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‘@parmas4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、</a:t>
            </a:r>
            <a:r>
              <a:rPr lang="en-US" altLang="zh-CN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…’: </a:t>
            </a:r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事件的一些额外信息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29" name="文本框 66"/>
          <p:cNvSpPr txBox="1">
            <a:spLocks noChangeArrowheads="1"/>
          </p:cNvSpPr>
          <p:nvPr/>
        </p:nvSpPr>
        <p:spPr bwMode="auto">
          <a:xfrm>
            <a:off x="45953" y="3590024"/>
            <a:ext cx="2125235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/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‘_</a:t>
            </a:r>
            <a:r>
              <a:rPr lang="en-US" altLang="zh-CN" sz="1200" dirty="0" err="1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trackEvent</a:t>
            </a:r>
            <a:r>
              <a:rPr lang="en-US" altLang="zh-CN" sz="12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’: </a:t>
            </a:r>
            <a:r>
              <a:rPr lang="zh-CN" altLang="en-US" sz="1200" dirty="0">
                <a:solidFill>
                  <a:schemeClr val="bg1">
                    <a:lumMod val="65000"/>
                  </a:schemeClr>
                </a:solidFill>
                <a:latin typeface="+mn-ea"/>
                <a:sym typeface="Arial" panose="020B0604020202020204" pitchFamily="34" charset="0"/>
              </a:rPr>
              <a:t>统计类型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30" name="文本框 66"/>
          <p:cNvSpPr txBox="1">
            <a:spLocks noChangeArrowheads="1"/>
          </p:cNvSpPr>
          <p:nvPr/>
        </p:nvSpPr>
        <p:spPr bwMode="auto">
          <a:xfrm>
            <a:off x="109822" y="1542415"/>
            <a:ext cx="654864" cy="185251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百度统计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32" name="文本框 66"/>
          <p:cNvSpPr txBox="1">
            <a:spLocks noChangeArrowheads="1"/>
          </p:cNvSpPr>
          <p:nvPr/>
        </p:nvSpPr>
        <p:spPr bwMode="auto">
          <a:xfrm>
            <a:off x="994381" y="1542415"/>
            <a:ext cx="414183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eaLnBrk="1" hangingPunct="1">
              <a:defRPr sz="4400">
                <a:latin typeface="Simply City Light" panose="020B0303020202080204" pitchFamily="34" charset="0"/>
                <a:ea typeface="SimSun-ExtB" panose="02010609060101010101" pitchFamily="49" charset="-122"/>
                <a:cs typeface="Arial" panose="020B0604020202020204" pitchFamily="34" charset="0"/>
              </a:defRPr>
            </a:lvl1pPr>
            <a:lvl2pPr marL="742950" indent="-285750"/>
            <a:lvl3pPr marL="1143000" indent="-228600"/>
            <a:lvl4pPr marL="1600200" indent="-228600"/>
            <a:lvl5pPr marL="2057400" indent="-228600"/>
            <a:lvl6pPr marL="2514600" indent="-228600" defTabSz="685800" fontAlgn="base">
              <a:spcBef>
                <a:spcPct val="0"/>
              </a:spcBef>
              <a:spcAft>
                <a:spcPct val="0"/>
              </a:spcAft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</a:lvl9pPr>
          </a:lstStyle>
          <a:p>
            <a:pPr algn="r"/>
            <a:r>
              <a:rPr lang="zh-CN" altLang="en-US" sz="1200" dirty="0" smtClean="0">
                <a:solidFill>
                  <a:schemeClr val="bg1">
                    <a:lumMod val="65000"/>
                  </a:schemeClr>
                </a:solidFill>
                <a:latin typeface="+mn-ea"/>
                <a:ea typeface="+mn-ea"/>
                <a:sym typeface="Arial" panose="020B0604020202020204" pitchFamily="34" charset="0"/>
              </a:rPr>
              <a:t>添加</a:t>
            </a:r>
            <a:endParaRPr lang="zh-CN" altLang="en-US" sz="1200" dirty="0">
              <a:solidFill>
                <a:schemeClr val="bg1">
                  <a:lumMod val="65000"/>
                </a:schemeClr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7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1" dur="1" fill="hold"/>
                                        <p:tgtEl>
                                          <p:spTgt spid="23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" fill="hold"/>
                                        <p:tgtEl>
                                          <p:spTgt spid="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150"/>
          <p:cNvGrpSpPr/>
          <p:nvPr/>
        </p:nvGrpSpPr>
        <p:grpSpPr>
          <a:xfrm>
            <a:off x="539551" y="1313004"/>
            <a:ext cx="2959049" cy="1364041"/>
            <a:chOff x="-3" y="-6547"/>
            <a:chExt cx="6092655" cy="2439088"/>
          </a:xfrm>
        </p:grpSpPr>
        <p:sp>
          <p:nvSpPr>
            <p:cNvPr id="2146" name="Shape 2146"/>
            <p:cNvSpPr/>
            <p:nvPr/>
          </p:nvSpPr>
          <p:spPr>
            <a:xfrm>
              <a:off x="-3" y="235195"/>
              <a:ext cx="1425417" cy="1269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8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47" name="Shape 2147"/>
            <p:cNvSpPr/>
            <p:nvPr/>
          </p:nvSpPr>
          <p:spPr>
            <a:xfrm>
              <a:off x="1512795" y="-6547"/>
              <a:ext cx="4579857" cy="81407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l" defTabSz="457200">
                <a:defRPr sz="3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进 入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sentry 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官 网</a:t>
              </a:r>
              <a:endParaRPr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48" name="Shape 2148"/>
            <p:cNvSpPr/>
            <p:nvPr/>
          </p:nvSpPr>
          <p:spPr>
            <a:xfrm>
              <a:off x="1598241" y="629355"/>
              <a:ext cx="4383629" cy="180318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400" dirty="0" err="1" smtClean="0"/>
                <a:t>Addnew</a:t>
              </a:r>
              <a:r>
                <a:rPr lang="en-US" altLang="zh-CN" sz="1400" dirty="0" smtClean="0"/>
                <a:t>... </a:t>
              </a:r>
              <a:endParaRPr lang="en-US" altLang="zh-CN" sz="1400" dirty="0" smtClean="0"/>
            </a:p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400" dirty="0" smtClean="0"/>
                <a:t>Project  </a:t>
              </a:r>
              <a:endParaRPr lang="en-US" altLang="zh-CN" sz="1400" dirty="0" smtClean="0"/>
            </a:p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400" dirty="0" smtClean="0"/>
                <a:t>JavaScript   </a:t>
              </a:r>
              <a:r>
                <a:rPr lang="en-US" altLang="zh-CN" sz="1400" dirty="0" err="1" smtClean="0"/>
                <a:t>createProject</a:t>
              </a:r>
              <a:endPara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49" name="Shape 2149"/>
            <p:cNvSpPr/>
            <p:nvPr/>
          </p:nvSpPr>
          <p:spPr>
            <a:xfrm>
              <a:off x="515171" y="688562"/>
              <a:ext cx="419505" cy="36322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>
                <a:defRPr sz="3600">
                  <a:solidFill>
                    <a:srgbClr val="FFFFFF"/>
                  </a:solidFill>
                  <a:latin typeface="Sosa"/>
                  <a:ea typeface="Sosa"/>
                  <a:cs typeface="Sosa"/>
                  <a:sym typeface="Sosa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01</a:t>
              </a:r>
              <a:endParaRPr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155"/>
          <p:cNvGrpSpPr/>
          <p:nvPr/>
        </p:nvGrpSpPr>
        <p:grpSpPr>
          <a:xfrm>
            <a:off x="539552" y="3324979"/>
            <a:ext cx="2768468" cy="835760"/>
            <a:chOff x="-1" y="56098"/>
            <a:chExt cx="5841890" cy="1449065"/>
          </a:xfrm>
        </p:grpSpPr>
        <p:sp>
          <p:nvSpPr>
            <p:cNvPr id="2151" name="Shape 2151"/>
            <p:cNvSpPr/>
            <p:nvPr/>
          </p:nvSpPr>
          <p:spPr>
            <a:xfrm>
              <a:off x="-1" y="235192"/>
              <a:ext cx="1460833" cy="1269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2" name="Shape 2152"/>
            <p:cNvSpPr/>
            <p:nvPr/>
          </p:nvSpPr>
          <p:spPr>
            <a:xfrm>
              <a:off x="1631710" y="56098"/>
              <a:ext cx="4175903" cy="81408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l" defTabSz="457200">
                <a:defRPr sz="3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发 送 邮 箱 提 醒</a:t>
              </a:r>
              <a:endParaRPr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3" name="Shape 2153"/>
            <p:cNvSpPr/>
            <p:nvPr/>
          </p:nvSpPr>
          <p:spPr>
            <a:xfrm>
              <a:off x="1725467" y="668499"/>
              <a:ext cx="4116422" cy="7684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200" dirty="0" err="1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userSettings</a:t>
              </a:r>
              <a:endParaRPr lang="en-US" altLang="zh-CN" sz="12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Notifications </a:t>
              </a:r>
              <a:r>
                <a:rPr lang="zh-CN" altLang="en-US" sz="12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打开发送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设置</a:t>
              </a:r>
              <a:endParaRPr lang="zh-CN" altLang="en-US" sz="105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4" name="Shape 2154"/>
            <p:cNvSpPr/>
            <p:nvPr/>
          </p:nvSpPr>
          <p:spPr>
            <a:xfrm>
              <a:off x="494340" y="710254"/>
              <a:ext cx="412674" cy="3198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600">
                  <a:solidFill>
                    <a:srgbClr val="FFFFFF"/>
                  </a:solidFill>
                  <a:latin typeface="Sosa"/>
                  <a:ea typeface="Sosa"/>
                  <a:cs typeface="Sosa"/>
                  <a:sym typeface="Sosa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 03</a:t>
              </a:r>
              <a:endParaRPr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2160"/>
          <p:cNvGrpSpPr/>
          <p:nvPr/>
        </p:nvGrpSpPr>
        <p:grpSpPr>
          <a:xfrm>
            <a:off x="3059832" y="1313004"/>
            <a:ext cx="5947121" cy="1417662"/>
            <a:chOff x="-34151" y="-12926"/>
            <a:chExt cx="17688759" cy="2610388"/>
          </a:xfrm>
        </p:grpSpPr>
        <p:sp>
          <p:nvSpPr>
            <p:cNvPr id="2156" name="Shape 2156"/>
            <p:cNvSpPr/>
            <p:nvPr/>
          </p:nvSpPr>
          <p:spPr>
            <a:xfrm>
              <a:off x="-34151" y="235194"/>
              <a:ext cx="2052378" cy="12699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1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7" name="Shape 2157"/>
            <p:cNvSpPr/>
            <p:nvPr/>
          </p:nvSpPr>
          <p:spPr>
            <a:xfrm>
              <a:off x="2119699" y="-12926"/>
              <a:ext cx="4423325" cy="49623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t">
              <a:spAutoFit/>
            </a:bodyPr>
            <a:lstStyle>
              <a:lvl1pPr algn="l" defTabSz="457200">
                <a:defRPr sz="34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生 成 </a:t>
              </a:r>
              <a:r>
                <a:rPr lang="en-US" altLang="zh-CN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script </a:t>
              </a:r>
              <a:r>
                <a:rPr lang="zh-CN" altLang="en-US" sz="14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代 码</a:t>
              </a:r>
              <a:endParaRPr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8" name="Shape 2158"/>
            <p:cNvSpPr/>
            <p:nvPr/>
          </p:nvSpPr>
          <p:spPr>
            <a:xfrm>
              <a:off x="2125065" y="896066"/>
              <a:ext cx="15529543" cy="17013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t">
              <a:spAutoFit/>
            </a:bodyPr>
            <a:lstStyle>
              <a:lvl1pPr algn="l" defTabSz="457200">
                <a:defRPr sz="1800">
                  <a:solidFill>
                    <a:srgbClr val="828589"/>
                  </a:solidFill>
                  <a:latin typeface="STIXGeneral-Regular"/>
                  <a:ea typeface="STIXGeneral-Regular"/>
                  <a:cs typeface="STIXGeneral-Regular"/>
                  <a:sym typeface="STIXGeneral-Regular"/>
                </a:defRPr>
              </a:lvl1pPr>
            </a:lstStyle>
            <a:p>
              <a:r>
                <a:rPr lang="en-US" altLang="zh-CN" sz="1000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&lt;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script </a:t>
              </a:r>
              <a:r>
                <a:rPr lang="en-US" altLang="zh-CN" sz="10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src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=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  <a:hlinkClick r:id="rId1"/>
                </a:rPr>
                <a:t>https://</a:t>
              </a:r>
              <a:r>
                <a:rPr lang="en-US" altLang="zh-CN" sz="1000" dirty="0" smtClean="0">
                  <a:solidFill>
                    <a:schemeClr val="tx1"/>
                  </a:solidFill>
                  <a:latin typeface="Consolas" panose="020B0609020204030204" pitchFamily="49" charset="0"/>
                  <a:hlinkClick r:id="rId1"/>
                </a:rPr>
                <a:t>browser.sentry-cdn.com/4.1.1/bundle.min.js</a:t>
              </a:r>
              <a:endParaRPr lang="en-US" altLang="zh-CN" sz="1000" dirty="0" smtClean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000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crossorigin</a:t>
              </a:r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="anonymous"&gt;&lt;/script&gt;</a:t>
              </a:r>
              <a:endParaRPr lang="en-US" altLang="zh-CN" sz="10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&lt;script&gt;</a:t>
              </a:r>
              <a:endParaRPr lang="en-US" altLang="zh-CN" sz="10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800" dirty="0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en-US" altLang="zh-CN" sz="800" dirty="0" err="1" smtClean="0">
                  <a:solidFill>
                    <a:schemeClr val="tx1"/>
                  </a:solidFill>
                  <a:latin typeface="Consolas" panose="020B0609020204030204" pitchFamily="49" charset="0"/>
                </a:rPr>
                <a:t>Sentry.init</a:t>
              </a:r>
              <a:r>
                <a:rPr lang="en-US" altLang="zh-CN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({ </a:t>
              </a:r>
              <a:r>
                <a:rPr lang="en-US" altLang="zh-CN" sz="800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dsn</a:t>
              </a:r>
              <a:r>
                <a:rPr lang="en-US" altLang="zh-CN" sz="800" dirty="0">
                  <a:solidFill>
                    <a:schemeClr val="tx1"/>
                  </a:solidFill>
                  <a:latin typeface="Consolas" panose="020B0609020204030204" pitchFamily="49" charset="0"/>
                </a:rPr>
                <a:t>: 'https://dc0f9ee0f4094a48ad4b1d655e0b7a12@sentry.io/1303684' });</a:t>
              </a:r>
              <a:endParaRPr lang="en-US" altLang="zh-CN" sz="8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en-US" altLang="zh-CN" sz="1000" dirty="0">
                  <a:solidFill>
                    <a:schemeClr val="tx1"/>
                  </a:solidFill>
                  <a:latin typeface="Consolas" panose="020B0609020204030204" pitchFamily="49" charset="0"/>
                </a:rPr>
                <a:t>&lt;/script&gt;</a:t>
              </a:r>
              <a:endParaRPr lang="en-US" altLang="zh-CN" sz="1000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pPr algn="just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endParaRPr lang="zh-CN" altLang="en-US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59" name="Shape 2159"/>
            <p:cNvSpPr/>
            <p:nvPr/>
          </p:nvSpPr>
          <p:spPr>
            <a:xfrm>
              <a:off x="744656" y="550360"/>
              <a:ext cx="494761" cy="639637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3600">
                  <a:solidFill>
                    <a:srgbClr val="FFFFFF"/>
                  </a:solidFill>
                  <a:latin typeface="Sosa"/>
                  <a:ea typeface="Sosa"/>
                  <a:cs typeface="Sosa"/>
                  <a:sym typeface="Sosa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sz="1100" dirty="0" smtClean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02</a:t>
              </a:r>
              <a:endParaRPr sz="11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3" name="Text Placeholder 8"/>
          <p:cNvSpPr txBox="1"/>
          <p:nvPr/>
        </p:nvSpPr>
        <p:spPr bwMode="auto">
          <a:xfrm>
            <a:off x="247451" y="164557"/>
            <a:ext cx="2617385" cy="31975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en-US" altLang="zh-CN" sz="2000" dirty="0" smtClean="0">
                <a:solidFill>
                  <a:srgbClr val="C7C7C7"/>
                </a:solidFill>
                <a:latin typeface="+mn-ea"/>
              </a:rPr>
              <a:t>Sentry </a:t>
            </a:r>
            <a:r>
              <a:rPr lang="zh-CN" altLang="en-US" sz="2000" dirty="0" smtClean="0">
                <a:solidFill>
                  <a:srgbClr val="C7C7C7"/>
                </a:solidFill>
                <a:latin typeface="+mn-ea"/>
              </a:rPr>
              <a:t>错 误 监 控</a:t>
            </a:r>
            <a:endParaRPr lang="en-US" altLang="zh-CN" sz="2000" dirty="0">
              <a:solidFill>
                <a:srgbClr val="C7C7C7"/>
              </a:solidFill>
              <a:latin typeface="+mn-ea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000"/>
                            </p:stCondLst>
                            <p:childTnLst>
                              <p:par>
                                <p:cTn id="1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dvAuto="0"/>
      <p:bldP spid="3" grpId="0" advAuto="0"/>
      <p:bldP spid="4" grpId="0" advAuto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5"/>
          <p:cNvSpPr/>
          <p:nvPr/>
        </p:nvSpPr>
        <p:spPr bwMode="auto">
          <a:xfrm>
            <a:off x="1655676" y="1240396"/>
            <a:ext cx="1644431" cy="1867696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4499992" y="1954130"/>
            <a:ext cx="2977358" cy="3295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7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01 / </a:t>
            </a:r>
            <a:r>
              <a:rPr lang="zh-CN" altLang="en-US" sz="17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数据管理</a:t>
            </a: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4499993" y="2358822"/>
            <a:ext cx="2446094" cy="330860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7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02 / </a:t>
            </a:r>
            <a:r>
              <a:rPr lang="zh-CN" altLang="en-US" sz="17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权限管理</a:t>
            </a: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4499993" y="2763514"/>
            <a:ext cx="2720564" cy="32956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r>
              <a:rPr lang="en-US" altLang="zh-CN" sz="17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03 / </a:t>
            </a:r>
            <a:r>
              <a:rPr lang="zh-CN" altLang="en-US" sz="17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发布</a:t>
            </a:r>
            <a:r>
              <a:rPr lang="zh-CN" altLang="en-US" sz="1700" b="1" kern="100" dirty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上线</a:t>
            </a: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499992" y="3168206"/>
            <a:ext cx="2592287" cy="59118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pPr>
              <a:defRPr/>
            </a:pP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  <a:p>
            <a:pPr>
              <a:defRPr/>
            </a:pPr>
            <a:endParaRPr lang="zh-CN" altLang="zh-CN" sz="1700" b="1" kern="1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Freeform 5"/>
          <p:cNvSpPr/>
          <p:nvPr/>
        </p:nvSpPr>
        <p:spPr bwMode="auto">
          <a:xfrm>
            <a:off x="1403648" y="1600436"/>
            <a:ext cx="1770860" cy="2011290"/>
          </a:xfrm>
          <a:custGeom>
            <a:avLst/>
            <a:gdLst>
              <a:gd name="T0" fmla="*/ 6935 w 12812"/>
              <a:gd name="T1" fmla="*/ 195 h 14572"/>
              <a:gd name="T2" fmla="*/ 9609 w 12812"/>
              <a:gd name="T3" fmla="*/ 1739 h 14572"/>
              <a:gd name="T4" fmla="*/ 12283 w 12812"/>
              <a:gd name="T5" fmla="*/ 3282 h 14572"/>
              <a:gd name="T6" fmla="*/ 12812 w 12812"/>
              <a:gd name="T7" fmla="*/ 4199 h 14572"/>
              <a:gd name="T8" fmla="*/ 12812 w 12812"/>
              <a:gd name="T9" fmla="*/ 7286 h 14572"/>
              <a:gd name="T10" fmla="*/ 12812 w 12812"/>
              <a:gd name="T11" fmla="*/ 10374 h 14572"/>
              <a:gd name="T12" fmla="*/ 12283 w 12812"/>
              <a:gd name="T13" fmla="*/ 11290 h 14572"/>
              <a:gd name="T14" fmla="*/ 9609 w 12812"/>
              <a:gd name="T15" fmla="*/ 12834 h 14572"/>
              <a:gd name="T16" fmla="*/ 6935 w 12812"/>
              <a:gd name="T17" fmla="*/ 14378 h 14572"/>
              <a:gd name="T18" fmla="*/ 5877 w 12812"/>
              <a:gd name="T19" fmla="*/ 14378 h 14572"/>
              <a:gd name="T20" fmla="*/ 3203 w 12812"/>
              <a:gd name="T21" fmla="*/ 12834 h 14572"/>
              <a:gd name="T22" fmla="*/ 529 w 12812"/>
              <a:gd name="T23" fmla="*/ 11290 h 14572"/>
              <a:gd name="T24" fmla="*/ 0 w 12812"/>
              <a:gd name="T25" fmla="*/ 10374 h 14572"/>
              <a:gd name="T26" fmla="*/ 0 w 12812"/>
              <a:gd name="T27" fmla="*/ 7286 h 14572"/>
              <a:gd name="T28" fmla="*/ 0 w 12812"/>
              <a:gd name="T29" fmla="*/ 4199 h 14572"/>
              <a:gd name="T30" fmla="*/ 529 w 12812"/>
              <a:gd name="T31" fmla="*/ 3282 h 14572"/>
              <a:gd name="T32" fmla="*/ 3203 w 12812"/>
              <a:gd name="T33" fmla="*/ 1739 h 14572"/>
              <a:gd name="T34" fmla="*/ 5877 w 12812"/>
              <a:gd name="T35" fmla="*/ 195 h 14572"/>
              <a:gd name="T36" fmla="*/ 6935 w 12812"/>
              <a:gd name="T37" fmla="*/ 195 h 14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12812" h="14572">
                <a:moveTo>
                  <a:pt x="6935" y="195"/>
                </a:moveTo>
                <a:lnTo>
                  <a:pt x="9609" y="1739"/>
                </a:lnTo>
                <a:lnTo>
                  <a:pt x="12283" y="3282"/>
                </a:lnTo>
                <a:cubicBezTo>
                  <a:pt x="12620" y="3477"/>
                  <a:pt x="12812" y="3810"/>
                  <a:pt x="12812" y="4199"/>
                </a:cubicBezTo>
                <a:lnTo>
                  <a:pt x="12812" y="7286"/>
                </a:lnTo>
                <a:lnTo>
                  <a:pt x="12812" y="10374"/>
                </a:lnTo>
                <a:cubicBezTo>
                  <a:pt x="12812" y="10763"/>
                  <a:pt x="12620" y="11096"/>
                  <a:pt x="12283" y="11290"/>
                </a:cubicBezTo>
                <a:lnTo>
                  <a:pt x="9609" y="12834"/>
                </a:lnTo>
                <a:lnTo>
                  <a:pt x="6935" y="14378"/>
                </a:lnTo>
                <a:cubicBezTo>
                  <a:pt x="6599" y="14572"/>
                  <a:pt x="6213" y="14572"/>
                  <a:pt x="5877" y="14378"/>
                </a:cubicBezTo>
                <a:lnTo>
                  <a:pt x="3203" y="12834"/>
                </a:lnTo>
                <a:lnTo>
                  <a:pt x="529" y="11290"/>
                </a:lnTo>
                <a:cubicBezTo>
                  <a:pt x="193" y="11096"/>
                  <a:pt x="0" y="10763"/>
                  <a:pt x="0" y="10374"/>
                </a:cubicBezTo>
                <a:lnTo>
                  <a:pt x="0" y="7286"/>
                </a:lnTo>
                <a:lnTo>
                  <a:pt x="0" y="4199"/>
                </a:lnTo>
                <a:cubicBezTo>
                  <a:pt x="0" y="3810"/>
                  <a:pt x="193" y="3477"/>
                  <a:pt x="529" y="3282"/>
                </a:cubicBezTo>
                <a:lnTo>
                  <a:pt x="3203" y="1739"/>
                </a:lnTo>
                <a:lnTo>
                  <a:pt x="5877" y="195"/>
                </a:lnTo>
                <a:cubicBezTo>
                  <a:pt x="6213" y="0"/>
                  <a:pt x="6599" y="0"/>
                  <a:pt x="6935" y="195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/>
            <a:endParaRPr lang="zh-CN" altLang="en-US"/>
          </a:p>
        </p:txBody>
      </p:sp>
      <p:sp>
        <p:nvSpPr>
          <p:cNvPr id="45" name="TextBox 59"/>
          <p:cNvSpPr txBox="1">
            <a:spLocks noChangeArrowheads="1"/>
          </p:cNvSpPr>
          <p:nvPr/>
        </p:nvSpPr>
        <p:spPr bwMode="auto">
          <a:xfrm flipH="1">
            <a:off x="1432433" y="2191554"/>
            <a:ext cx="1663403" cy="761747"/>
          </a:xfrm>
          <a:prstGeom prst="rect">
            <a:avLst/>
          </a:prstGeom>
          <a:noFill/>
          <a:ln>
            <a:noFill/>
          </a:ln>
        </p:spPr>
        <p:txBody>
          <a:bodyPr wrap="square" lIns="68580" tIns="34290" rIns="68580" bIns="34290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>
              <a:defRPr/>
            </a:pPr>
            <a:r>
              <a:rPr lang="zh-CN" altLang="en-US" sz="2700" b="1" kern="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目录</a:t>
            </a:r>
            <a:endParaRPr lang="en-US" altLang="zh-CN" sz="2700" b="1" kern="0" dirty="0" smtClean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  <a:p>
            <a:pPr algn="ctr">
              <a:defRPr/>
            </a:pPr>
            <a:r>
              <a:rPr lang="en-US" altLang="zh-CN" b="1" kern="0" dirty="0" smtClean="0">
                <a:solidFill>
                  <a:schemeClr val="bg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CONTENTS</a:t>
            </a:r>
            <a:endParaRPr lang="en-US" altLang="ko-KR" b="1" kern="0" dirty="0">
              <a:solidFill>
                <a:schemeClr val="bg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" dur="250" fill="hold"/>
                                        <p:tgtEl>
                                          <p:spTgt spid="1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mph" presetSubtype="0" decel="100000" fill="hold" grpId="1" nodeType="withEffect">
                                  <p:stCondLst>
                                    <p:cond delay="20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22" presetID="6" presetClass="emph" presetSubtype="0" decel="100000" fill="hold" grpId="2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23" dur="250" fill="hold"/>
                                        <p:tgtEl>
                                          <p:spTgt spid="13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mph" presetSubtype="0" decel="10000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0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  <p:par>
                                <p:cTn id="31" presetID="6" presetClass="emph" presetSubtype="0" decel="10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Scale>
                                      <p:cBhvr>
                                        <p:cTn id="32" dur="250" fill="hold"/>
                                        <p:tgtEl>
                                          <p:spTgt spid="45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79"/>
                            </p:stCondLst>
                            <p:childTnLst>
                              <p:par>
                                <p:cTn id="40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259"/>
                            </p:stCondLst>
                            <p:childTnLst>
                              <p:par>
                                <p:cTn id="46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1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440"/>
                            </p:stCondLst>
                            <p:childTnLst>
                              <p:par>
                                <p:cTn id="52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3" grpId="1" animBg="1"/>
      <p:bldP spid="13" grpId="2" animBg="1"/>
      <p:bldP spid="50" grpId="0"/>
      <p:bldP spid="51" grpId="0"/>
      <p:bldP spid="52" grpId="0"/>
      <p:bldP spid="53" grpId="0"/>
      <p:bldP spid="15" grpId="0" animBg="1"/>
      <p:bldP spid="15" grpId="1" animBg="1"/>
      <p:bldP spid="15" grpId="2" animBg="1"/>
      <p:bldP spid="45" grpId="0"/>
      <p:bldP spid="45" grpId="1"/>
      <p:bldP spid="45" grpId="2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0" name="直接连接符 29"/>
          <p:cNvCxnSpPr/>
          <p:nvPr/>
        </p:nvCxnSpPr>
        <p:spPr>
          <a:xfrm>
            <a:off x="0" y="1456107"/>
            <a:ext cx="4662010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>
            <a:off x="1094260" y="2210174"/>
            <a:ext cx="356775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1094260" y="4472373"/>
            <a:ext cx="804974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1094260" y="2964241"/>
            <a:ext cx="356775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1106616" y="3718308"/>
            <a:ext cx="3567751" cy="0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2"/>
          <p:cNvGrpSpPr/>
          <p:nvPr/>
        </p:nvGrpSpPr>
        <p:grpSpPr>
          <a:xfrm>
            <a:off x="4218360" y="1372471"/>
            <a:ext cx="938706" cy="938996"/>
            <a:chOff x="4218359" y="1372047"/>
            <a:chExt cx="938706" cy="938706"/>
          </a:xfrm>
          <a:solidFill>
            <a:srgbClr val="FA600F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5" name="椭圆 34"/>
            <p:cNvSpPr/>
            <p:nvPr/>
          </p:nvSpPr>
          <p:spPr>
            <a:xfrm>
              <a:off x="4218359" y="1372047"/>
              <a:ext cx="938706" cy="938706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415843" y="1610567"/>
              <a:ext cx="543740" cy="30768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前景</a:t>
              </a:r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" name="组合 3"/>
          <p:cNvGrpSpPr/>
          <p:nvPr/>
        </p:nvGrpSpPr>
        <p:grpSpPr>
          <a:xfrm>
            <a:off x="617959" y="2126154"/>
            <a:ext cx="938706" cy="938996"/>
            <a:chOff x="617959" y="2125498"/>
            <a:chExt cx="938706" cy="938706"/>
          </a:xfrm>
          <a:solidFill>
            <a:srgbClr val="FAC90F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7" name="椭圆 36"/>
            <p:cNvSpPr/>
            <p:nvPr/>
          </p:nvSpPr>
          <p:spPr>
            <a:xfrm>
              <a:off x="617959" y="2125498"/>
              <a:ext cx="938706" cy="938706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25675" y="2364017"/>
              <a:ext cx="723275" cy="52305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</a:t>
              </a:r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/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725674" y="2371106"/>
              <a:ext cx="723275" cy="523058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自动化</a:t>
              </a:r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lvl="0" algn="ctr"/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4"/>
          <p:cNvGrpSpPr/>
          <p:nvPr/>
        </p:nvGrpSpPr>
        <p:grpSpPr>
          <a:xfrm>
            <a:off x="4218360" y="2896712"/>
            <a:ext cx="938706" cy="938996"/>
            <a:chOff x="4218359" y="2895818"/>
            <a:chExt cx="938706" cy="938706"/>
          </a:xfrm>
          <a:solidFill>
            <a:srgbClr val="35BCD9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39" name="椭圆 38"/>
            <p:cNvSpPr/>
            <p:nvPr/>
          </p:nvSpPr>
          <p:spPr>
            <a:xfrm>
              <a:off x="4218359" y="2895818"/>
              <a:ext cx="938706" cy="938706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4415843" y="3134338"/>
              <a:ext cx="543739" cy="30768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优势</a:t>
              </a:r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" name="组合 5"/>
          <p:cNvGrpSpPr/>
          <p:nvPr/>
        </p:nvGrpSpPr>
        <p:grpSpPr>
          <a:xfrm>
            <a:off x="617959" y="3650395"/>
            <a:ext cx="938706" cy="938996"/>
            <a:chOff x="617959" y="3649268"/>
            <a:chExt cx="938706" cy="938706"/>
          </a:xfrm>
          <a:solidFill>
            <a:srgbClr val="92E2D9"/>
          </a:solidFill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</p:grpSpPr>
        <p:sp>
          <p:nvSpPr>
            <p:cNvPr id="41" name="椭圆 40"/>
            <p:cNvSpPr/>
            <p:nvPr/>
          </p:nvSpPr>
          <p:spPr>
            <a:xfrm>
              <a:off x="617959" y="3649268"/>
              <a:ext cx="938706" cy="938706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</a:ln>
            <a:effectLst/>
            <a:sp3d prstMaterial="matte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15443" y="3887788"/>
              <a:ext cx="543739" cy="307682"/>
            </a:xfrm>
            <a:prstGeom prst="rect">
              <a:avLst/>
            </a:prstGeom>
            <a:noFill/>
            <a:ln>
              <a:noFill/>
            </a:ln>
            <a:effectLst>
              <a:outerShdw blurRad="190500" dist="228600" dir="2700000" algn="ctr">
                <a:srgbClr val="000000">
                  <a:alpha val="30000"/>
                </a:srgbClr>
              </a:outerShdw>
            </a:effectLst>
            <a:sp3d prstMaterial="matte">
              <a:bevelT w="127000" h="63500"/>
            </a:sp3d>
          </p:spPr>
          <p:txBody>
            <a:bodyPr wrap="none">
              <a:spAutoFit/>
            </a:bodyPr>
            <a:lstStyle/>
            <a:p>
              <a:pPr lvl="0" algn="ctr"/>
              <a:r>
                <a:rPr lang="zh-CN" altLang="en-US" sz="1400" b="1" dirty="0" smtClean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应用</a:t>
              </a:r>
              <a:endParaRPr lang="zh-CN" altLang="en-US" sz="1400" b="1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矩形 42"/>
          <p:cNvSpPr/>
          <p:nvPr/>
        </p:nvSpPr>
        <p:spPr>
          <a:xfrm>
            <a:off x="1588976" y="2331914"/>
            <a:ext cx="2814174" cy="492461"/>
          </a:xfrm>
          <a:prstGeom prst="rect">
            <a:avLst/>
          </a:prstGeom>
        </p:spPr>
        <p:txBody>
          <a:bodyPr wrap="square" lIns="91458" tIns="45729" rIns="91458" bIns="45729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 smtClean="0"/>
              <a:t>自动化可以</a:t>
            </a:r>
            <a:r>
              <a:rPr lang="zh-CN" altLang="en-US" sz="1000" dirty="0"/>
              <a:t>带来包括效能在内的显著的好处。你可以手工做这些事情，但是很耗时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590831" y="3778173"/>
            <a:ext cx="3798422" cy="692515"/>
          </a:xfrm>
          <a:prstGeom prst="rect">
            <a:avLst/>
          </a:prstGeom>
        </p:spPr>
        <p:txBody>
          <a:bodyPr wrap="square" lIns="91458" tIns="45729" rIns="91458" bIns="45729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/>
              <a:t>自动化技术广泛用于工业、农业、军事、科学研究、交通运输、商业、医疗、服务和家庭等方面，而且能扩展人的器官功能，极大地提高劳动生产率，增强人类认识世界和改造世界的能力。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1311036" y="3108301"/>
            <a:ext cx="2907324" cy="492461"/>
          </a:xfrm>
          <a:prstGeom prst="rect">
            <a:avLst/>
          </a:prstGeom>
        </p:spPr>
        <p:txBody>
          <a:bodyPr wrap="square" lIns="91458" tIns="45729" rIns="91458" bIns="45729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/>
              <a:t>自动化部署意味着更快的部署时间</a:t>
            </a:r>
            <a:r>
              <a:rPr lang="en-US" altLang="zh-CN" sz="1000" dirty="0"/>
              <a:t>,</a:t>
            </a:r>
            <a:r>
              <a:rPr lang="zh-CN" altLang="en-US" sz="1000" dirty="0"/>
              <a:t>这和现在互联网要求的高频率小变更的项目方式是一致的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1250037" y="1568406"/>
            <a:ext cx="2769410" cy="492461"/>
          </a:xfrm>
          <a:prstGeom prst="rect">
            <a:avLst/>
          </a:prstGeom>
        </p:spPr>
        <p:txBody>
          <a:bodyPr wrap="square" lIns="91458" tIns="45729" rIns="91458" bIns="45729">
            <a:spAutoFit/>
          </a:bodyPr>
          <a:lstStyle/>
          <a:p>
            <a:pPr algn="r">
              <a:lnSpc>
                <a:spcPct val="130000"/>
              </a:lnSpc>
              <a:spcBef>
                <a:spcPts val="600"/>
              </a:spcBef>
            </a:pPr>
            <a:r>
              <a:rPr lang="zh-CN" altLang="en-US" sz="1000" dirty="0" smtClean="0"/>
              <a:t>未来是一个信息化大发展时代。自动化的应用方面广泛。网络工程自动化是发展的重要趋势</a:t>
            </a:r>
            <a:endParaRPr lang="zh-CN" altLang="en-US" sz="1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868144" y="3949135"/>
            <a:ext cx="1266730" cy="523238"/>
          </a:xfrm>
          <a:prstGeom prst="rect">
            <a:avLst/>
          </a:prstGeom>
          <a:noFill/>
        </p:spPr>
        <p:txBody>
          <a:bodyPr wrap="none" lIns="91458" tIns="45729" rIns="91458" bIns="45729" rtlCol="0">
            <a:spAutoFit/>
          </a:bodyPr>
          <a:lstStyle/>
          <a:p>
            <a:r>
              <a:rPr lang="zh-CN" altLang="en-US" sz="2800" b="1" dirty="0" smtClean="0">
                <a:solidFill>
                  <a:schemeClr val="accent1"/>
                </a:solidFill>
              </a:rPr>
              <a:t>自动化</a:t>
            </a:r>
            <a:endParaRPr lang="zh-CN" altLang="en-US" sz="2800" b="1" dirty="0">
              <a:solidFill>
                <a:schemeClr val="accent1"/>
              </a:solidFill>
            </a:endParaRPr>
          </a:p>
        </p:txBody>
      </p:sp>
      <p:sp>
        <p:nvSpPr>
          <p:cNvPr id="24" name="Text Placeholder 8"/>
          <p:cNvSpPr txBox="1"/>
          <p:nvPr/>
        </p:nvSpPr>
        <p:spPr bwMode="auto">
          <a:xfrm>
            <a:off x="247451" y="164557"/>
            <a:ext cx="2056297" cy="31975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2000" dirty="0" smtClean="0">
                <a:solidFill>
                  <a:srgbClr val="C7C7C7"/>
                </a:solidFill>
                <a:latin typeface="+mn-ea"/>
              </a:rPr>
              <a:t>自 动 化 部 署</a:t>
            </a:r>
            <a:endParaRPr lang="en-US" altLang="zh-CN" sz="2000" dirty="0">
              <a:solidFill>
                <a:srgbClr val="C7C7C7"/>
              </a:solidFill>
              <a:latin typeface="+mn-ea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6750" y="212697"/>
            <a:ext cx="2274652" cy="184817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889" y="1764953"/>
            <a:ext cx="2138326" cy="1782566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500"/>
                            </p:stCondLst>
                            <p:childTnLst>
                              <p:par>
                                <p:cTn id="45" presetID="23" presetClass="entr" presetSubtype="28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5" dur="1" fill="hold"/>
                                        <p:tgtEl>
                                          <p:spTgt spid="2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69" dur="1" fill="hold"/>
                                        <p:tgtEl>
                                          <p:spTgt spid="2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6" grpId="0"/>
      <p:bldP spid="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10"/>
          <p:cNvGrpSpPr/>
          <p:nvPr/>
        </p:nvGrpSpPr>
        <p:grpSpPr>
          <a:xfrm>
            <a:off x="114655" y="503390"/>
            <a:ext cx="1431242" cy="2464150"/>
            <a:chOff x="-162651" y="-15"/>
            <a:chExt cx="3816849" cy="7673348"/>
          </a:xfrm>
        </p:grpSpPr>
        <p:sp>
          <p:nvSpPr>
            <p:cNvPr id="2003" name="Shape 2003"/>
            <p:cNvSpPr/>
            <p:nvPr/>
          </p:nvSpPr>
          <p:spPr>
            <a:xfrm flipV="1">
              <a:off x="1449306" y="2818308"/>
              <a:ext cx="2" cy="3702985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17145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04" name="Shape 2004"/>
            <p:cNvSpPr/>
            <p:nvPr/>
          </p:nvSpPr>
          <p:spPr>
            <a:xfrm>
              <a:off x="518981" y="-15"/>
              <a:ext cx="1860633" cy="27673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05" name="Shape 2005"/>
            <p:cNvSpPr/>
            <p:nvPr/>
          </p:nvSpPr>
          <p:spPr>
            <a:xfrm>
              <a:off x="895303" y="328849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06" name="Shape 2006"/>
            <p:cNvSpPr/>
            <p:nvPr/>
          </p:nvSpPr>
          <p:spPr>
            <a:xfrm>
              <a:off x="1315248" y="2723469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07" name="Shape 2007"/>
            <p:cNvSpPr/>
            <p:nvPr/>
          </p:nvSpPr>
          <p:spPr>
            <a:xfrm>
              <a:off x="812633" y="6331999"/>
              <a:ext cx="2841565" cy="6881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4A5E6C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Github(Jenkins)</a:t>
              </a:r>
              <a:endPara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08" name="Shape 2008"/>
            <p:cNvSpPr/>
            <p:nvPr/>
          </p:nvSpPr>
          <p:spPr>
            <a:xfrm>
              <a:off x="-162651" y="7200517"/>
              <a:ext cx="3475418" cy="47281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 defTabSz="6858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post</a:t>
              </a:r>
              <a:r>
                <a:rPr lang="zh-CN" altLang="en-US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方式发送请求</a:t>
              </a:r>
              <a:endParaRPr sz="8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09" name="Shape 2009"/>
            <p:cNvSpPr/>
            <p:nvPr/>
          </p:nvSpPr>
          <p:spPr>
            <a:xfrm>
              <a:off x="1315248" y="759053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018"/>
          <p:cNvGrpSpPr/>
          <p:nvPr/>
        </p:nvGrpSpPr>
        <p:grpSpPr>
          <a:xfrm>
            <a:off x="664302" y="3033425"/>
            <a:ext cx="1300944" cy="1995437"/>
            <a:chOff x="0" y="0"/>
            <a:chExt cx="3469372" cy="6501022"/>
          </a:xfrm>
        </p:grpSpPr>
        <p:sp>
          <p:nvSpPr>
            <p:cNvPr id="2011" name="Shape 2011"/>
            <p:cNvSpPr/>
            <p:nvPr/>
          </p:nvSpPr>
          <p:spPr>
            <a:xfrm>
              <a:off x="525331" y="0"/>
              <a:ext cx="1860634" cy="276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12" name="Shape 2012"/>
            <p:cNvSpPr/>
            <p:nvPr/>
          </p:nvSpPr>
          <p:spPr>
            <a:xfrm>
              <a:off x="901653" y="328863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13" name="Shape 2013"/>
            <p:cNvSpPr/>
            <p:nvPr/>
          </p:nvSpPr>
          <p:spPr>
            <a:xfrm>
              <a:off x="1321606" y="2747249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14" name="Shape 2014"/>
            <p:cNvSpPr/>
            <p:nvPr/>
          </p:nvSpPr>
          <p:spPr>
            <a:xfrm flipV="1">
              <a:off x="1455665" y="2990855"/>
              <a:ext cx="2" cy="206507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17145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15" name="Shape 2015"/>
            <p:cNvSpPr/>
            <p:nvPr/>
          </p:nvSpPr>
          <p:spPr>
            <a:xfrm>
              <a:off x="746934" y="5110943"/>
              <a:ext cx="1838209" cy="53656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CD321B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defTabSz="325120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en-US" altLang="zh-CN" sz="120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Roboto Light" charset="0"/>
                  <a:sym typeface="Arial" panose="020B0604020202020204" pitchFamily="34" charset="0"/>
                </a:rPr>
                <a:t>webhooks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Roboto Light" charset="0"/>
                <a:sym typeface="Arial" panose="020B0604020202020204" pitchFamily="34" charset="0"/>
              </a:endParaRPr>
            </a:p>
          </p:txBody>
        </p:sp>
        <p:sp>
          <p:nvSpPr>
            <p:cNvPr id="2016" name="Shape 2016"/>
            <p:cNvSpPr/>
            <p:nvPr/>
          </p:nvSpPr>
          <p:spPr>
            <a:xfrm>
              <a:off x="0" y="6141034"/>
              <a:ext cx="3469372" cy="35998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 defTabSz="6858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Webhocks</a:t>
              </a: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js</a:t>
              </a:r>
              <a:endParaRPr sz="7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17" name="Shape 2017"/>
            <p:cNvSpPr/>
            <p:nvPr/>
          </p:nvSpPr>
          <p:spPr>
            <a:xfrm>
              <a:off x="1321606" y="812771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2026"/>
          <p:cNvGrpSpPr/>
          <p:nvPr/>
        </p:nvGrpSpPr>
        <p:grpSpPr>
          <a:xfrm>
            <a:off x="3124559" y="92151"/>
            <a:ext cx="1405255" cy="2536190"/>
            <a:chOff x="0" y="0"/>
            <a:chExt cx="3747549" cy="7961724"/>
          </a:xfrm>
        </p:grpSpPr>
        <p:sp>
          <p:nvSpPr>
            <p:cNvPr id="2019" name="Shape 2019"/>
            <p:cNvSpPr/>
            <p:nvPr/>
          </p:nvSpPr>
          <p:spPr>
            <a:xfrm flipV="1">
              <a:off x="1455656" y="2825143"/>
              <a:ext cx="2" cy="3702986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17145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20" name="Shape 2020"/>
            <p:cNvSpPr/>
            <p:nvPr/>
          </p:nvSpPr>
          <p:spPr>
            <a:xfrm>
              <a:off x="531680" y="0"/>
              <a:ext cx="1860634" cy="276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1" name="Shape 2021"/>
            <p:cNvSpPr/>
            <p:nvPr/>
          </p:nvSpPr>
          <p:spPr>
            <a:xfrm>
              <a:off x="908003" y="328863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2" name="Shape 2022"/>
            <p:cNvSpPr/>
            <p:nvPr/>
          </p:nvSpPr>
          <p:spPr>
            <a:xfrm>
              <a:off x="1327931" y="2723483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3" name="Shape 2023"/>
            <p:cNvSpPr/>
            <p:nvPr/>
          </p:nvSpPr>
          <p:spPr>
            <a:xfrm>
              <a:off x="404843" y="6391957"/>
              <a:ext cx="2462346" cy="59074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FBBE48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创建一个进程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24" name="Shape 2024"/>
            <p:cNvSpPr/>
            <p:nvPr/>
          </p:nvSpPr>
          <p:spPr>
            <a:xfrm>
              <a:off x="0" y="7499250"/>
              <a:ext cx="3747549" cy="46247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 defTabSz="6858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解析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post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传来的数据执行脚本</a:t>
              </a:r>
              <a:endParaRPr lang="zh-CN" sz="7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25" name="Shape 2025"/>
            <p:cNvSpPr/>
            <p:nvPr/>
          </p:nvSpPr>
          <p:spPr>
            <a:xfrm>
              <a:off x="1327964" y="759067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3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2042"/>
          <p:cNvGrpSpPr/>
          <p:nvPr/>
        </p:nvGrpSpPr>
        <p:grpSpPr>
          <a:xfrm>
            <a:off x="5954754" y="80632"/>
            <a:ext cx="1338641" cy="2636164"/>
            <a:chOff x="-3" y="0"/>
            <a:chExt cx="3569901" cy="8190391"/>
          </a:xfrm>
        </p:grpSpPr>
        <p:sp>
          <p:nvSpPr>
            <p:cNvPr id="2035" name="Shape 2035"/>
            <p:cNvSpPr/>
            <p:nvPr/>
          </p:nvSpPr>
          <p:spPr>
            <a:xfrm flipV="1">
              <a:off x="1468347" y="2825143"/>
              <a:ext cx="2" cy="3702986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17145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36" name="Shape 2036"/>
            <p:cNvSpPr/>
            <p:nvPr/>
          </p:nvSpPr>
          <p:spPr>
            <a:xfrm>
              <a:off x="544381" y="0"/>
              <a:ext cx="1860634" cy="276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37" name="Shape 2037"/>
            <p:cNvSpPr/>
            <p:nvPr/>
          </p:nvSpPr>
          <p:spPr>
            <a:xfrm>
              <a:off x="920703" y="328863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38" name="Shape 2038"/>
            <p:cNvSpPr/>
            <p:nvPr/>
          </p:nvSpPr>
          <p:spPr>
            <a:xfrm>
              <a:off x="1340665" y="2723483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39" name="Shape 2039"/>
            <p:cNvSpPr/>
            <p:nvPr/>
          </p:nvSpPr>
          <p:spPr>
            <a:xfrm>
              <a:off x="763451" y="6487657"/>
              <a:ext cx="1641563" cy="6884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3A9A87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邮箱设置</a:t>
              </a:r>
              <a:endPara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0" name="Shape 2040"/>
            <p:cNvSpPr/>
            <p:nvPr/>
          </p:nvSpPr>
          <p:spPr>
            <a:xfrm>
              <a:off x="-3" y="7272397"/>
              <a:ext cx="3569901" cy="91799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 defTabSz="6858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设置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账户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开启服务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打开相应的服务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生成授权码</a:t>
              </a:r>
              <a:endParaRPr sz="7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41" name="Shape 2041"/>
            <p:cNvSpPr/>
            <p:nvPr/>
          </p:nvSpPr>
          <p:spPr>
            <a:xfrm>
              <a:off x="1334281" y="754485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5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2050"/>
          <p:cNvGrpSpPr/>
          <p:nvPr/>
        </p:nvGrpSpPr>
        <p:grpSpPr>
          <a:xfrm>
            <a:off x="3465042" y="2994315"/>
            <a:ext cx="1997343" cy="2068005"/>
            <a:chOff x="-983939" y="0"/>
            <a:chExt cx="5326540" cy="6748076"/>
          </a:xfrm>
        </p:grpSpPr>
        <p:sp>
          <p:nvSpPr>
            <p:cNvPr id="2043" name="Shape 2043"/>
            <p:cNvSpPr/>
            <p:nvPr/>
          </p:nvSpPr>
          <p:spPr>
            <a:xfrm flipV="1">
              <a:off x="1442907" y="2990855"/>
              <a:ext cx="2" cy="2065071"/>
            </a:xfrm>
            <a:prstGeom prst="line">
              <a:avLst/>
            </a:prstGeom>
            <a:noFill/>
            <a:ln w="12700" cap="flat">
              <a:solidFill>
                <a:schemeClr val="bg1">
                  <a:lumMod val="65000"/>
                </a:schemeClr>
              </a:solidFill>
              <a:prstDash val="solid"/>
              <a:miter lim="400000"/>
            </a:ln>
            <a:effectLst/>
          </p:spPr>
          <p:txBody>
            <a:bodyPr wrap="square" lIns="24108" tIns="24108" rIns="24108" bIns="24108" numCol="1" anchor="t">
              <a:noAutofit/>
            </a:bodyPr>
            <a:lstStyle/>
            <a:p>
              <a:pPr defTabSz="171450">
                <a:defRPr sz="1200">
                  <a:latin typeface="Helvetica"/>
                  <a:ea typeface="Helvetica"/>
                  <a:cs typeface="Helvetica"/>
                  <a:sym typeface="Helvetica"/>
                </a:defRPr>
              </a:pPr>
              <a:endParaRPr sz="6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endParaRPr>
            </a:p>
          </p:txBody>
        </p:sp>
        <p:sp>
          <p:nvSpPr>
            <p:cNvPr id="2044" name="Shape 2044"/>
            <p:cNvSpPr/>
            <p:nvPr/>
          </p:nvSpPr>
          <p:spPr>
            <a:xfrm>
              <a:off x="525331" y="0"/>
              <a:ext cx="1860634" cy="276733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5896" h="21205" extrusionOk="0">
                  <a:moveTo>
                    <a:pt x="2854" y="12646"/>
                  </a:moveTo>
                  <a:cubicBezTo>
                    <a:pt x="-3017" y="8196"/>
                    <a:pt x="814" y="-395"/>
                    <a:pt x="8487" y="14"/>
                  </a:cubicBezTo>
                  <a:cubicBezTo>
                    <a:pt x="15753" y="401"/>
                    <a:pt x="18583" y="8670"/>
                    <a:pt x="12811" y="12646"/>
                  </a:cubicBezTo>
                  <a:cubicBezTo>
                    <a:pt x="11676" y="13847"/>
                    <a:pt x="10699" y="15161"/>
                    <a:pt x="9899" y="16561"/>
                  </a:cubicBezTo>
                  <a:cubicBezTo>
                    <a:pt x="9059" y="18035"/>
                    <a:pt x="8420" y="19594"/>
                    <a:pt x="7997" y="21205"/>
                  </a:cubicBezTo>
                  <a:cubicBezTo>
                    <a:pt x="7500" y="19575"/>
                    <a:pt x="6791" y="18002"/>
                    <a:pt x="5884" y="16520"/>
                  </a:cubicBezTo>
                  <a:cubicBezTo>
                    <a:pt x="5036" y="15133"/>
                    <a:pt x="4019" y="13834"/>
                    <a:pt x="2854" y="12646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5" name="Shape 2045"/>
            <p:cNvSpPr/>
            <p:nvPr/>
          </p:nvSpPr>
          <p:spPr>
            <a:xfrm>
              <a:off x="901654" y="328863"/>
              <a:ext cx="1107961" cy="149757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6006" h="21047" extrusionOk="0">
                  <a:moveTo>
                    <a:pt x="13128" y="13601"/>
                  </a:moveTo>
                  <a:cubicBezTo>
                    <a:pt x="18599" y="9205"/>
                    <a:pt x="15792" y="564"/>
                    <a:pt x="8717" y="26"/>
                  </a:cubicBezTo>
                  <a:cubicBezTo>
                    <a:pt x="1098" y="-553"/>
                    <a:pt x="-3001" y="8540"/>
                    <a:pt x="2598" y="13601"/>
                  </a:cubicBezTo>
                  <a:lnTo>
                    <a:pt x="8213" y="21047"/>
                  </a:lnTo>
                  <a:lnTo>
                    <a:pt x="13128" y="1360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6" name="Shape 2046"/>
            <p:cNvSpPr/>
            <p:nvPr/>
          </p:nvSpPr>
          <p:spPr>
            <a:xfrm>
              <a:off x="1321581" y="2747249"/>
              <a:ext cx="268106" cy="2681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7" name="Shape 2047"/>
            <p:cNvSpPr/>
            <p:nvPr/>
          </p:nvSpPr>
          <p:spPr>
            <a:xfrm>
              <a:off x="-983939" y="5018233"/>
              <a:ext cx="5326540" cy="723096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numCol="1" anchor="ctr">
              <a:spAutoFit/>
            </a:bodyPr>
            <a:lstStyle>
              <a:lvl1pPr>
                <a:defRPr sz="7500">
                  <a:solidFill>
                    <a:srgbClr val="694E7F"/>
                  </a:solidFill>
                  <a:latin typeface="FontAwesome"/>
                  <a:ea typeface="FontAwesome"/>
                  <a:cs typeface="FontAwesome"/>
                  <a:sym typeface="FontAwesome"/>
                </a:defRPr>
              </a:lvl1pPr>
            </a:lstStyle>
            <a:p>
              <a:pPr lvl="0" algn="ctr">
                <a:lnSpc>
                  <a:spcPct val="120000"/>
                </a:lnSpc>
                <a:defRPr sz="1800">
                  <a:solidFill>
                    <a:srgbClr val="000000"/>
                  </a:solidFill>
                </a:defRPr>
              </a:pP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监听</a:t>
              </a:r>
              <a:r>
                <a:rPr lang="en-US" altLang="zh-CN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Push</a:t>
              </a:r>
              <a:r>
                <a:rPr lang="zh-CN" alt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到</a:t>
              </a:r>
              <a:r>
                <a:rPr lang="en-US" altLang="zh-CN" sz="120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github</a:t>
              </a:r>
              <a:r>
                <a:rPr lang="zh-CN" altLang="en-US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中发送邮箱</a:t>
              </a:r>
              <a:endParaRPr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48" name="Shape 2048"/>
            <p:cNvSpPr/>
            <p:nvPr/>
          </p:nvSpPr>
          <p:spPr>
            <a:xfrm>
              <a:off x="-3" y="5783945"/>
              <a:ext cx="3667414" cy="964131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spAutoFit/>
            </a:bodyPr>
            <a:lstStyle>
              <a:lvl1pPr defTabSz="457200">
                <a:defRPr sz="1800">
                  <a:solidFill>
                    <a:srgbClr val="828589"/>
                  </a:solidFill>
                  <a:latin typeface="STIXGeneral-Bold"/>
                  <a:ea typeface="STIXGeneral-Bold"/>
                  <a:cs typeface="STIXGeneral-Bold"/>
                  <a:sym typeface="STIXGeneral-Bold"/>
                </a:defRPr>
              </a:lvl1pPr>
            </a:lstStyle>
            <a:p>
              <a:pPr algn="ctr" defTabSz="685800" fontAlgn="auto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监听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push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事件，当发现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push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事件就自动部署到</a:t>
              </a:r>
              <a:r>
                <a:rPr lang="en-US" altLang="zh-CN" sz="8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Xs</a:t>
              </a:r>
              <a:r>
                <a:rPr lang="en-US" altLang="zh-CN" sz="800" dirty="0" err="1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hell</a:t>
              </a: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上</a:t>
              </a:r>
              <a:endParaRPr sz="700" kern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sp>
          <p:nvSpPr>
            <p:cNvPr id="2049" name="Shape 2049"/>
            <p:cNvSpPr/>
            <p:nvPr/>
          </p:nvSpPr>
          <p:spPr>
            <a:xfrm>
              <a:off x="1321598" y="812771"/>
              <a:ext cx="268106" cy="2681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8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6"/>
            </a:solidFill>
            <a:ln w="12700" cap="flat">
              <a:noFill/>
              <a:miter lim="400000"/>
            </a:ln>
            <a:effectLst/>
          </p:spPr>
          <p:txBody>
            <a:bodyPr wrap="square" lIns="0" tIns="0" rIns="0" bIns="0" numCol="1" anchor="ctr">
              <a:noAutofit/>
            </a:bodyPr>
            <a:lstStyle/>
            <a:p>
              <a:pPr lvl="0">
                <a:lnSpc>
                  <a:spcPct val="120000"/>
                </a:lnSpc>
                <a:defRPr sz="3200"/>
              </a:pPr>
              <a:endParaRPr sz="2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1" name="Text Placeholder 8"/>
          <p:cNvSpPr txBox="1"/>
          <p:nvPr/>
        </p:nvSpPr>
        <p:spPr bwMode="auto">
          <a:xfrm>
            <a:off x="247451" y="164557"/>
            <a:ext cx="2056297" cy="319756"/>
          </a:xfrm>
          <a:prstGeom prst="rect">
            <a:avLst/>
          </a:prstGeom>
          <a:solidFill>
            <a:schemeClr val="bg1"/>
          </a:solidFill>
        </p:spPr>
        <p:txBody>
          <a:bodyPr anchor="ctr"/>
          <a:lstStyle>
            <a:defPPr>
              <a:defRPr lang="en-US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 defTabSz="685165">
              <a:defRPr/>
            </a:pPr>
            <a:r>
              <a:rPr lang="zh-CN" altLang="en-US" sz="2000" dirty="0" smtClean="0">
                <a:solidFill>
                  <a:srgbClr val="C7C7C7"/>
                </a:solidFill>
                <a:latin typeface="+mn-ea"/>
              </a:rPr>
              <a:t>自 动 化 部 署</a:t>
            </a:r>
            <a:endParaRPr lang="en-US" altLang="zh-CN" sz="2000" dirty="0">
              <a:solidFill>
                <a:srgbClr val="C7C7C7"/>
              </a:solidFill>
              <a:latin typeface="+mn-ea"/>
            </a:endParaRPr>
          </a:p>
        </p:txBody>
      </p:sp>
      <p:pic>
        <p:nvPicPr>
          <p:cNvPr id="55" name="图片 5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2856" y="686816"/>
            <a:ext cx="2358419" cy="1413672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2456" y="849457"/>
            <a:ext cx="2412664" cy="1241479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8215" y="2781281"/>
            <a:ext cx="4299620" cy="1407078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830" y="1080420"/>
            <a:ext cx="2138326" cy="1413672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022" y="3558800"/>
            <a:ext cx="2773293" cy="917827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9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9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9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indefinite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9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36" dur="1" fill="hold"/>
                                        <p:tgtEl>
                                          <p:spTgt spid="5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0" dur="1" fill="hold"/>
                                        <p:tgtEl>
                                          <p:spTgt spid="56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4" dur="1" fill="hold"/>
                                        <p:tgtEl>
                                          <p:spTgt spid="58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48" dur="1" fill="hold"/>
                                        <p:tgtEl>
                                          <p:spTgt spid="60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24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52" dur="1" fill="hold"/>
                                        <p:tgtEl>
                                          <p:spTgt spid="64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ldLvl="0" animBg="1" advAuto="0"/>
      <p:bldP spid="3" grpId="0" advAuto="0"/>
      <p:bldP spid="4" grpId="0" bldLvl="0" animBg="1" advAuto="0"/>
      <p:bldP spid="6" grpId="0" advAuto="0"/>
      <p:bldP spid="7" grpId="0" advAuto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>
            <a:off x="6192180" y="0"/>
            <a:ext cx="2124236" cy="361666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7" t="29111" r="82360" b="55664"/>
          <a:stretch>
            <a:fillRect/>
          </a:stretch>
        </p:blipFill>
        <p:spPr>
          <a:xfrm>
            <a:off x="2545537" y="1420416"/>
            <a:ext cx="936104" cy="1044116"/>
          </a:xfrm>
          <a:prstGeom prst="rect">
            <a:avLst/>
          </a:prstGeom>
        </p:spPr>
      </p:pic>
      <p:sp>
        <p:nvSpPr>
          <p:cNvPr id="6" name="PA_文本框 6"/>
          <p:cNvSpPr txBox="1"/>
          <p:nvPr>
            <p:custDataLst>
              <p:tags r:id="rId2"/>
            </p:custDataLst>
          </p:nvPr>
        </p:nvSpPr>
        <p:spPr>
          <a:xfrm>
            <a:off x="1176792" y="2739885"/>
            <a:ext cx="2037737" cy="7076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3600" b="1" dirty="0" smtClean="0">
                <a:solidFill>
                  <a:schemeClr val="accent1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谢谢观看</a:t>
            </a:r>
            <a:endParaRPr lang="zh-CN" altLang="en-US" sz="3600" b="1" dirty="0">
              <a:solidFill>
                <a:schemeClr val="accent1"/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7" name="PA_半闭框 7"/>
          <p:cNvSpPr/>
          <p:nvPr>
            <p:custDataLst>
              <p:tags r:id="rId3"/>
            </p:custDataLst>
          </p:nvPr>
        </p:nvSpPr>
        <p:spPr>
          <a:xfrm>
            <a:off x="1140788" y="2641269"/>
            <a:ext cx="2124236" cy="972108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9" name="文本框 9"/>
          <p:cNvSpPr txBox="1"/>
          <p:nvPr/>
        </p:nvSpPr>
        <p:spPr>
          <a:xfrm>
            <a:off x="1161963" y="3539342"/>
            <a:ext cx="3514104" cy="313932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汇报人：</a:t>
            </a:r>
            <a:r>
              <a:rPr lang="en-US" altLang="zh-CN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1603C</a:t>
            </a:r>
            <a:r>
              <a:rPr lang="zh-CN" altLang="en-US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四组</a:t>
            </a:r>
            <a:r>
              <a:rPr lang="en-US" altLang="zh-CN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   </a:t>
            </a:r>
            <a:r>
              <a:rPr lang="zh-CN" altLang="en-US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时间：</a:t>
            </a:r>
            <a:r>
              <a:rPr lang="en-US" altLang="zh-CN" sz="1200" b="1" spc="3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10.25</a:t>
            </a:r>
            <a:endParaRPr lang="zh-CN" altLang="en-US" sz="1200" b="1" spc="300" dirty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0" name="PA_文本框 6"/>
          <p:cNvSpPr txBox="1"/>
          <p:nvPr>
            <p:custDataLst>
              <p:tags r:id="rId4"/>
            </p:custDataLst>
          </p:nvPr>
        </p:nvSpPr>
        <p:spPr>
          <a:xfrm>
            <a:off x="1691680" y="1158966"/>
            <a:ext cx="817853" cy="14597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2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1" name="PA_文本框 6"/>
          <p:cNvSpPr txBox="1"/>
          <p:nvPr>
            <p:custDataLst>
              <p:tags r:id="rId5"/>
            </p:custDataLst>
          </p:nvPr>
        </p:nvSpPr>
        <p:spPr>
          <a:xfrm>
            <a:off x="3445637" y="1194970"/>
            <a:ext cx="1519968" cy="1459759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18</a:t>
            </a:r>
            <a:endParaRPr lang="zh-CN" altLang="en-US" sz="8000" b="1" dirty="0">
              <a:solidFill>
                <a:schemeClr val="tx1">
                  <a:lumMod val="75000"/>
                  <a:lumOff val="25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  <p:sp>
        <p:nvSpPr>
          <p:cNvPr id="12" name="PA_半闭框 7"/>
          <p:cNvSpPr/>
          <p:nvPr>
            <p:custDataLst>
              <p:tags r:id="rId6"/>
            </p:custDataLst>
          </p:nvPr>
        </p:nvSpPr>
        <p:spPr>
          <a:xfrm flipH="1" flipV="1">
            <a:off x="4292352" y="3177582"/>
            <a:ext cx="1899828" cy="675692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20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500"/>
                            </p:stCondLst>
                            <p:childTnLst>
                              <p:par>
                                <p:cTn id="24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6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7000"/>
                            </p:stCondLst>
                            <p:childTnLst>
                              <p:par>
                                <p:cTn id="40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9000"/>
                            </p:stCondLst>
                            <p:childTnLst>
                              <p:par>
                                <p:cTn id="45" presetID="5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 autoUpdateAnimBg="0"/>
      <p:bldP spid="9" grpId="0"/>
      <p:bldP spid="10" grpId="0"/>
      <p:bldP spid="11" grpId="0"/>
      <p:bldP spid="12" grpId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452620" y="3544652"/>
            <a:ext cx="4727575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</a:rPr>
              <a:t>数据管理</a:t>
            </a:r>
            <a:endParaRPr lang="zh-CN" altLang="en-US" sz="2800" b="1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800" b="1" dirty="0">
                <a:solidFill>
                  <a:srgbClr val="093B5C"/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		</a:t>
            </a: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汇报人：王盛群</a:t>
            </a:r>
            <a:endParaRPr lang="zh-CN" altLang="en-US" sz="1800" b="1" dirty="0">
              <a:solidFill>
                <a:schemeClr val="tx1">
                  <a:lumMod val="50000"/>
                  <a:lumOff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932040" y="2238127"/>
            <a:ext cx="1007297" cy="1454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9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1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2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泪滴形 23"/>
          <p:cNvSpPr/>
          <p:nvPr/>
        </p:nvSpPr>
        <p:spPr>
          <a:xfrm rot="18902711">
            <a:off x="4393585" y="919652"/>
            <a:ext cx="356830" cy="356941"/>
          </a:xfrm>
          <a:prstGeom prst="teardrop">
            <a:avLst>
              <a:gd name="adj" fmla="val 1441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/>
          <p:cNvSpPr/>
          <p:nvPr/>
        </p:nvSpPr>
        <p:spPr>
          <a:xfrm>
            <a:off x="4319972" y="728150"/>
            <a:ext cx="558437" cy="55861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1151620" y="2873533"/>
            <a:ext cx="2024321" cy="86233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立足服务</a:t>
            </a:r>
            <a:endParaRPr lang="en-US" altLang="zh-CN" dirty="0" smtClean="0">
              <a:solidFill>
                <a:schemeClr val="tx1"/>
              </a:solidFill>
            </a:endParaRPr>
          </a:p>
          <a:p>
            <a:pPr defTabSz="912495">
              <a:spcBef>
                <a:spcPct val="20000"/>
              </a:spcBef>
              <a:defRPr/>
            </a:pPr>
            <a:endParaRPr lang="zh-CN" altLang="en-US" sz="900" dirty="0">
              <a:solidFill>
                <a:schemeClr val="tx1">
                  <a:alpha val="80000"/>
                </a:schemeClr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  <a:p>
            <a:pPr defTabSz="912495">
              <a:spcBef>
                <a:spcPct val="20000"/>
              </a:spcBef>
              <a:defRPr/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作为一站式车生活交易服务平台，不同于传统的汽车服务，给有车一族提供不一样的服务。</a:t>
            </a:r>
            <a:endParaRPr lang="zh-CN" altLang="en-US" sz="9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3455876" y="2873532"/>
            <a:ext cx="1980220" cy="100076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立足人群</a:t>
            </a:r>
            <a:endParaRPr lang="en-US" altLang="zh-CN" sz="1200" dirty="0" smtClean="0">
              <a:solidFill>
                <a:schemeClr val="tx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 defTabSz="912495">
              <a:spcBef>
                <a:spcPct val="20000"/>
              </a:spcBef>
              <a:defRPr/>
            </a:pPr>
            <a:endParaRPr sz="900" dirty="0">
              <a:solidFill>
                <a:schemeClr val="tx1">
                  <a:alpha val="80000"/>
                </a:schemeClr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  <a:p>
            <a:pPr defTabSz="912495">
              <a:spcBef>
                <a:spcPct val="20000"/>
              </a:spcBef>
              <a:defRPr/>
            </a:pPr>
            <a:r>
              <a:rPr sz="9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消费群体和消费特点向年轻化、个性化、多样化明显转移。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，在人手一部手机的当今，这种足不出户看世界的想法已经遍布当今年轻人的三观</a:t>
            </a:r>
            <a:endParaRPr lang="zh-CN" altLang="en-US" sz="9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5907767" y="2873529"/>
            <a:ext cx="2052228" cy="1581785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ctr"/>
            <a:r>
              <a:rPr lang="zh-CN" altLang="en-US" sz="1200" b="1" dirty="0">
                <a:solidFill>
                  <a:schemeClr val="tx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立足行业</a:t>
            </a:r>
            <a:endParaRPr lang="en-US" altLang="zh-CN" sz="1200" dirty="0">
              <a:solidFill>
                <a:schemeClr val="tx1"/>
              </a:solidFill>
              <a:latin typeface="方正姚体" panose="02010601030101010101" pitchFamily="2" charset="-122"/>
              <a:ea typeface="方正姚体" panose="02010601030101010101" pitchFamily="2" charset="-122"/>
            </a:endParaRPr>
          </a:p>
          <a:p>
            <a:pPr>
              <a:lnSpc>
                <a:spcPct val="120000"/>
              </a:lnSpc>
            </a:pPr>
            <a:endParaRPr sz="900" dirty="0">
              <a:solidFill>
                <a:schemeClr val="tx1">
                  <a:alpha val="80000"/>
                </a:schemeClr>
              </a:solidFill>
              <a:latin typeface="Arial" panose="020B0604020202020204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20000"/>
              </a:lnSpc>
            </a:pPr>
            <a:r>
              <a:rPr sz="9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汽车营销正快速进入互联网时代。网络已成为客户获得汽车相关信息的主要来源，线上客户资源和线上服务交易爆发性增长，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  <a:alpha val="80000"/>
                  </a:scheme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一直致力于提供更好的产品，更好的服务，更好的技术来满足人们的需求，用户追寻的生活方式才是产品之王</a:t>
            </a:r>
            <a:endParaRPr lang="zh-CN" altLang="en-US" sz="900" dirty="0">
              <a:solidFill>
                <a:schemeClr val="tx1">
                  <a:lumMod val="50000"/>
                  <a:lumOff val="50000"/>
                  <a:alpha val="80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87655" y="191135"/>
            <a:ext cx="2234565" cy="3683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产品需求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2590" y="1963420"/>
            <a:ext cx="982345" cy="65468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9230" y="1962785"/>
            <a:ext cx="960755" cy="6553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9380" y="1789430"/>
            <a:ext cx="930275" cy="828675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1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07407E-6 L -0.00169 0.56041 " pathEditMode="relative" rAng="0" ptsTypes="AA">
                                      <p:cBhvr>
                                        <p:cTn id="1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1" y="28009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50" presetClass="exit" presetSubtype="0" accel="10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+.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  <p:bldP spid="24" grpId="2" animBg="1"/>
      <p:bldP spid="34" grpId="0" animBg="1"/>
      <p:bldP spid="28" grpId="0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209387" y="1279912"/>
            <a:ext cx="2731858" cy="2703002"/>
            <a:chOff x="4512406" y="1799221"/>
            <a:chExt cx="3841675" cy="3799715"/>
          </a:xfrm>
        </p:grpSpPr>
        <p:sp>
          <p:nvSpPr>
            <p:cNvPr id="2" name="任意多边形 1"/>
            <p:cNvSpPr/>
            <p:nvPr/>
          </p:nvSpPr>
          <p:spPr>
            <a:xfrm rot="9257143">
              <a:off x="6221113" y="5062780"/>
              <a:ext cx="189519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3" name="任意多边形 2"/>
            <p:cNvSpPr/>
            <p:nvPr/>
          </p:nvSpPr>
          <p:spPr>
            <a:xfrm rot="12342857">
              <a:off x="4750179" y="5062780"/>
              <a:ext cx="1895196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4" name="任意多边形 3"/>
            <p:cNvSpPr/>
            <p:nvPr/>
          </p:nvSpPr>
          <p:spPr>
            <a:xfrm rot="15428571">
              <a:off x="3832887" y="3912376"/>
              <a:ext cx="189519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5" name="任意多边形 4"/>
            <p:cNvSpPr/>
            <p:nvPr/>
          </p:nvSpPr>
          <p:spPr>
            <a:xfrm rot="18514286">
              <a:off x="4160409" y="2477575"/>
              <a:ext cx="189286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6" name="任意多边形 5"/>
            <p:cNvSpPr/>
            <p:nvPr/>
          </p:nvSpPr>
          <p:spPr>
            <a:xfrm>
              <a:off x="5486811" y="1838852"/>
              <a:ext cx="189286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7" name="任意多边形 6"/>
            <p:cNvSpPr/>
            <p:nvPr/>
          </p:nvSpPr>
          <p:spPr>
            <a:xfrm rot="3085714">
              <a:off x="6813215" y="2477575"/>
              <a:ext cx="189286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8" name="任意多边形 7"/>
            <p:cNvSpPr/>
            <p:nvPr/>
          </p:nvSpPr>
          <p:spPr>
            <a:xfrm rot="6171428">
              <a:off x="7138406" y="3912376"/>
              <a:ext cx="1895194" cy="536156"/>
            </a:xfrm>
            <a:custGeom>
              <a:avLst/>
              <a:gdLst>
                <a:gd name="connsiteX0" fmla="*/ 0 w 2085975"/>
                <a:gd name="connsiteY0" fmla="*/ 0 h 590550"/>
                <a:gd name="connsiteX1" fmla="*/ 2085975 w 2085975"/>
                <a:gd name="connsiteY1" fmla="*/ 0 h 590550"/>
                <a:gd name="connsiteX2" fmla="*/ 1042988 w 2085975"/>
                <a:gd name="connsiteY2" fmla="*/ 590550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085975" h="590550">
                  <a:moveTo>
                    <a:pt x="0" y="0"/>
                  </a:moveTo>
                  <a:lnTo>
                    <a:pt x="2085975" y="0"/>
                  </a:lnTo>
                  <a:lnTo>
                    <a:pt x="1042988" y="59055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</p:grpSp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3791696" y="2534711"/>
            <a:ext cx="1513463" cy="28575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65032" tIns="32516" rIns="65032" bIns="32516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Arial Narrow" pitchFamily="34" charset="0"/>
                <a:ea typeface="微软雅黑" panose="020B0503020204020204" pitchFamily="34" charset="-122"/>
              </a:defRPr>
            </a:lvl9pPr>
          </a:lstStyle>
          <a:p>
            <a:pPr algn="ctr">
              <a:lnSpc>
                <a:spcPct val="120000"/>
              </a:lnSpc>
              <a:buNone/>
            </a:pPr>
            <a:r>
              <a:rPr lang="zh-CN" sz="1200" dirty="0">
                <a:solidFill>
                  <a:schemeClr val="bg1"/>
                </a:solidFill>
                <a:latin typeface="Arial" panose="020B0604020202020204" pitchFamily="34" charset="0"/>
                <a:cs typeface="+mn-ea"/>
                <a:sym typeface="Arial" panose="020B0604020202020204" pitchFamily="34" charset="0"/>
              </a:rPr>
              <a:t>所用到的技术点</a:t>
            </a:r>
            <a:endParaRPr lang="zh-CN" sz="1200" dirty="0">
              <a:solidFill>
                <a:schemeClr val="bg1"/>
              </a:solidFill>
              <a:latin typeface="Arial" panose="020B0604020202020204" pitchFamily="34" charset="0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TextBox 170"/>
          <p:cNvSpPr txBox="1"/>
          <p:nvPr/>
        </p:nvSpPr>
        <p:spPr>
          <a:xfrm>
            <a:off x="1169392" y="1410834"/>
            <a:ext cx="1728162" cy="28956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Vue全家桶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6" name="TextBox 171"/>
          <p:cNvSpPr txBox="1"/>
          <p:nvPr/>
        </p:nvSpPr>
        <p:spPr>
          <a:xfrm>
            <a:off x="782320" y="1700530"/>
            <a:ext cx="2115820" cy="234315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Vue、Vuex、Vue-router、axios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7" name="TextBox 170"/>
          <p:cNvSpPr txBox="1"/>
          <p:nvPr/>
        </p:nvSpPr>
        <p:spPr>
          <a:xfrm>
            <a:off x="1169392" y="2703087"/>
            <a:ext cx="1728162" cy="28956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Express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28" name="TextBox 171"/>
          <p:cNvSpPr txBox="1"/>
          <p:nvPr/>
        </p:nvSpPr>
        <p:spPr>
          <a:xfrm>
            <a:off x="1090014" y="2992638"/>
            <a:ext cx="1807540" cy="56642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对数据请求实现封装，方便做数据交互，按用户需求进行返回数据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31" name="TextBox 170"/>
          <p:cNvSpPr txBox="1"/>
          <p:nvPr/>
        </p:nvSpPr>
        <p:spPr>
          <a:xfrm>
            <a:off x="6037242" y="3825043"/>
            <a:ext cx="1728162" cy="28956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>
              <a:lnSpc>
                <a:spcPct val="120000"/>
              </a:lnSpc>
            </a:pP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171"/>
          <p:cNvSpPr txBox="1"/>
          <p:nvPr/>
        </p:nvSpPr>
        <p:spPr>
          <a:xfrm>
            <a:off x="6037243" y="4030138"/>
            <a:ext cx="1838454" cy="276225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>
              <a:lnSpc>
                <a:spcPct val="150000"/>
              </a:lnSpc>
            </a:pPr>
            <a:endParaRPr lang="en-GB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3" name="TextBox 170"/>
          <p:cNvSpPr txBox="1"/>
          <p:nvPr/>
        </p:nvSpPr>
        <p:spPr>
          <a:xfrm>
            <a:off x="6215535" y="2701817"/>
            <a:ext cx="1728162" cy="28956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+mn-ea"/>
              </a:rPr>
              <a:t>Webpack + vue-cl</a:t>
            </a:r>
            <a:r>
              <a:rPr lang="en-US" altLang="zh-CN" sz="1200" b="1" dirty="0">
                <a:solidFill>
                  <a:schemeClr val="bg1"/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i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171"/>
          <p:cNvSpPr txBox="1"/>
          <p:nvPr/>
        </p:nvSpPr>
        <p:spPr>
          <a:xfrm>
            <a:off x="6215535" y="2989463"/>
            <a:ext cx="1838454" cy="400685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 algn="l"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打包工具，主要负责页面的压缩打包，按需加载等，进行优</a:t>
            </a:r>
            <a:r>
              <a:rPr lang="zh-CN" altLang="en-US" sz="900" dirty="0">
                <a:solidFill>
                  <a:prstClr val="white">
                    <a:alpha val="80000"/>
                  </a:prstClr>
                </a:solidFill>
                <a:latin typeface="Arial" panose="020B0604020202020204"/>
                <a:ea typeface="微软雅黑" panose="020B0503020204020204" pitchFamily="34" charset="-122"/>
                <a:sym typeface="+mn-ea"/>
              </a:rPr>
              <a:t>化</a:t>
            </a:r>
            <a:endParaRPr lang="en-GB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35" name="TextBox 170"/>
          <p:cNvSpPr txBox="1"/>
          <p:nvPr/>
        </p:nvSpPr>
        <p:spPr>
          <a:xfrm>
            <a:off x="6086178" y="1410834"/>
            <a:ext cx="1728162" cy="28956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原生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js</a:t>
            </a:r>
            <a:endParaRPr lang="en-US" altLang="zh-CN" sz="1200" dirty="0" smtClean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6" name="TextBox 171"/>
          <p:cNvSpPr txBox="1"/>
          <p:nvPr/>
        </p:nvSpPr>
        <p:spPr>
          <a:xfrm>
            <a:off x="6079195" y="1700384"/>
            <a:ext cx="1838454" cy="566420"/>
          </a:xfrm>
          <a:prstGeom prst="rect">
            <a:avLst/>
          </a:prstGeom>
          <a:noFill/>
        </p:spPr>
        <p:txBody>
          <a:bodyPr wrap="square" lIns="68582" tIns="34291" rIns="68582" bIns="34291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ea"/>
              </a:rPr>
              <a:t>在管理员页面开发中，我们采用了原生封装各种公共方法，例如图片懒加载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04800" y="198755"/>
            <a:ext cx="211645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应用技术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000"/>
                            </p:stCondLst>
                            <p:childTnLst>
                              <p:par>
                                <p:cTn id="52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ldLvl="0" animBg="1"/>
      <p:bldP spid="25" grpId="0"/>
      <p:bldP spid="26" grpId="0"/>
      <p:bldP spid="27" grpId="0"/>
      <p:bldP spid="28" grpId="0"/>
      <p:bldP spid="31" grpId="0"/>
      <p:bldP spid="32" grpId="0"/>
      <p:bldP spid="33" grpId="0"/>
      <p:bldP spid="34" grpId="0"/>
      <p:bldP spid="35" grpId="0"/>
      <p:bldP spid="3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40"/>
          <p:cNvGrpSpPr/>
          <p:nvPr/>
        </p:nvGrpSpPr>
        <p:grpSpPr>
          <a:xfrm>
            <a:off x="-377536" y="2005862"/>
            <a:ext cx="3249728" cy="2294239"/>
            <a:chOff x="-485775" y="2006497"/>
            <a:chExt cx="3249728" cy="2294239"/>
          </a:xfrm>
        </p:grpSpPr>
        <p:sp>
          <p:nvSpPr>
            <p:cNvPr id="91179" name="Freeform 26"/>
            <p:cNvSpPr/>
            <p:nvPr/>
          </p:nvSpPr>
          <p:spPr bwMode="auto">
            <a:xfrm>
              <a:off x="620480" y="2849204"/>
              <a:ext cx="386151" cy="357070"/>
            </a:xfrm>
            <a:custGeom>
              <a:avLst/>
              <a:gdLst>
                <a:gd name="T0" fmla="*/ 0 w 291"/>
                <a:gd name="T1" fmla="*/ 465917 h 269"/>
                <a:gd name="T2" fmla="*/ 342058 w 291"/>
                <a:gd name="T3" fmla="*/ 139579 h 269"/>
                <a:gd name="T4" fmla="*/ 572063 w 291"/>
                <a:gd name="T5" fmla="*/ 139579 h 269"/>
                <a:gd name="T6" fmla="*/ 418727 w 291"/>
                <a:gd name="T7" fmla="*/ 444292 h 269"/>
                <a:gd name="T8" fmla="*/ 161200 w 291"/>
                <a:gd name="T9" fmla="*/ 528826 h 269"/>
                <a:gd name="T10" fmla="*/ 0 w 291"/>
                <a:gd name="T11" fmla="*/ 465917 h 2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291" h="269">
                  <a:moveTo>
                    <a:pt x="0" y="237"/>
                  </a:moveTo>
                  <a:cubicBezTo>
                    <a:pt x="0" y="237"/>
                    <a:pt x="147" y="142"/>
                    <a:pt x="174" y="71"/>
                  </a:cubicBezTo>
                  <a:cubicBezTo>
                    <a:pt x="201" y="0"/>
                    <a:pt x="291" y="55"/>
                    <a:pt x="291" y="71"/>
                  </a:cubicBezTo>
                  <a:cubicBezTo>
                    <a:pt x="291" y="87"/>
                    <a:pt x="235" y="206"/>
                    <a:pt x="213" y="226"/>
                  </a:cubicBezTo>
                  <a:cubicBezTo>
                    <a:pt x="191" y="245"/>
                    <a:pt x="82" y="269"/>
                    <a:pt x="82" y="269"/>
                  </a:cubicBezTo>
                  <a:lnTo>
                    <a:pt x="0" y="237"/>
                  </a:lnTo>
                  <a:close/>
                </a:path>
              </a:pathLst>
            </a:custGeom>
            <a:solidFill>
              <a:srgbClr val="F3D2B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81" name="Freeform 28"/>
            <p:cNvSpPr/>
            <p:nvPr/>
          </p:nvSpPr>
          <p:spPr bwMode="auto">
            <a:xfrm>
              <a:off x="1393342" y="2636983"/>
              <a:ext cx="546672" cy="359877"/>
            </a:xfrm>
            <a:custGeom>
              <a:avLst/>
              <a:gdLst>
                <a:gd name="T0" fmla="*/ 699789 w 412"/>
                <a:gd name="T1" fmla="*/ 302876 h 271"/>
                <a:gd name="T2" fmla="*/ 226055 w 412"/>
                <a:gd name="T3" fmla="*/ 501515 h 271"/>
                <a:gd name="T4" fmla="*/ 31451 w 412"/>
                <a:gd name="T5" fmla="*/ 422846 h 271"/>
                <a:gd name="T6" fmla="*/ 112045 w 412"/>
                <a:gd name="T7" fmla="*/ 230107 h 271"/>
                <a:gd name="T8" fmla="*/ 583813 w 412"/>
                <a:gd name="T9" fmla="*/ 31468 h 271"/>
                <a:gd name="T10" fmla="*/ 778417 w 412"/>
                <a:gd name="T11" fmla="*/ 110137 h 271"/>
                <a:gd name="T12" fmla="*/ 699789 w 412"/>
                <a:gd name="T13" fmla="*/ 302876 h 27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2" h="271">
                  <a:moveTo>
                    <a:pt x="356" y="154"/>
                  </a:moveTo>
                  <a:cubicBezTo>
                    <a:pt x="115" y="255"/>
                    <a:pt x="115" y="255"/>
                    <a:pt x="115" y="255"/>
                  </a:cubicBezTo>
                  <a:cubicBezTo>
                    <a:pt x="77" y="271"/>
                    <a:pt x="32" y="253"/>
                    <a:pt x="16" y="215"/>
                  </a:cubicBezTo>
                  <a:cubicBezTo>
                    <a:pt x="0" y="177"/>
                    <a:pt x="19" y="133"/>
                    <a:pt x="57" y="117"/>
                  </a:cubicBezTo>
                  <a:cubicBezTo>
                    <a:pt x="297" y="16"/>
                    <a:pt x="297" y="16"/>
                    <a:pt x="297" y="16"/>
                  </a:cubicBezTo>
                  <a:cubicBezTo>
                    <a:pt x="335" y="0"/>
                    <a:pt x="380" y="18"/>
                    <a:pt x="396" y="56"/>
                  </a:cubicBezTo>
                  <a:cubicBezTo>
                    <a:pt x="412" y="94"/>
                    <a:pt x="394" y="138"/>
                    <a:pt x="356" y="154"/>
                  </a:cubicBezTo>
                  <a:close/>
                </a:path>
              </a:pathLst>
            </a:custGeom>
            <a:solidFill>
              <a:srgbClr val="F3D2B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82" name="Freeform 29"/>
            <p:cNvSpPr/>
            <p:nvPr/>
          </p:nvSpPr>
          <p:spPr bwMode="auto">
            <a:xfrm>
              <a:off x="1463501" y="2801482"/>
              <a:ext cx="545550" cy="361000"/>
            </a:xfrm>
            <a:custGeom>
              <a:avLst/>
              <a:gdLst>
                <a:gd name="T0" fmla="*/ 698085 w 411"/>
                <a:gd name="T1" fmla="*/ 304670 h 272"/>
                <a:gd name="T2" fmla="*/ 224174 w 411"/>
                <a:gd name="T3" fmla="*/ 503196 h 272"/>
                <a:gd name="T4" fmla="*/ 31463 w 411"/>
                <a:gd name="T5" fmla="*/ 424572 h 272"/>
                <a:gd name="T6" fmla="*/ 110120 w 411"/>
                <a:gd name="T7" fmla="*/ 231942 h 272"/>
                <a:gd name="T8" fmla="*/ 584031 w 411"/>
                <a:gd name="T9" fmla="*/ 31450 h 272"/>
                <a:gd name="T10" fmla="*/ 776742 w 411"/>
                <a:gd name="T11" fmla="*/ 110074 h 272"/>
                <a:gd name="T12" fmla="*/ 698085 w 411"/>
                <a:gd name="T13" fmla="*/ 304670 h 2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1" h="272">
                  <a:moveTo>
                    <a:pt x="355" y="155"/>
                  </a:moveTo>
                  <a:cubicBezTo>
                    <a:pt x="114" y="256"/>
                    <a:pt x="114" y="256"/>
                    <a:pt x="114" y="256"/>
                  </a:cubicBezTo>
                  <a:cubicBezTo>
                    <a:pt x="76" y="272"/>
                    <a:pt x="32" y="254"/>
                    <a:pt x="16" y="216"/>
                  </a:cubicBezTo>
                  <a:cubicBezTo>
                    <a:pt x="0" y="178"/>
                    <a:pt x="18" y="134"/>
                    <a:pt x="56" y="118"/>
                  </a:cubicBezTo>
                  <a:cubicBezTo>
                    <a:pt x="297" y="16"/>
                    <a:pt x="297" y="16"/>
                    <a:pt x="297" y="16"/>
                  </a:cubicBezTo>
                  <a:cubicBezTo>
                    <a:pt x="335" y="0"/>
                    <a:pt x="379" y="18"/>
                    <a:pt x="395" y="56"/>
                  </a:cubicBezTo>
                  <a:cubicBezTo>
                    <a:pt x="411" y="94"/>
                    <a:pt x="393" y="139"/>
                    <a:pt x="355" y="155"/>
                  </a:cubicBezTo>
                  <a:close/>
                </a:path>
              </a:pathLst>
            </a:custGeom>
            <a:solidFill>
              <a:srgbClr val="F3D2B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83" name="Freeform 30"/>
            <p:cNvSpPr/>
            <p:nvPr/>
          </p:nvSpPr>
          <p:spPr bwMode="auto">
            <a:xfrm>
              <a:off x="1529730" y="2958121"/>
              <a:ext cx="545550" cy="361000"/>
            </a:xfrm>
            <a:custGeom>
              <a:avLst/>
              <a:gdLst>
                <a:gd name="T0" fmla="*/ 698085 w 411"/>
                <a:gd name="T1" fmla="*/ 302704 h 272"/>
                <a:gd name="T2" fmla="*/ 224174 w 411"/>
                <a:gd name="T3" fmla="*/ 503196 h 272"/>
                <a:gd name="T4" fmla="*/ 31463 w 411"/>
                <a:gd name="T5" fmla="*/ 424572 h 272"/>
                <a:gd name="T6" fmla="*/ 110120 w 411"/>
                <a:gd name="T7" fmla="*/ 229976 h 272"/>
                <a:gd name="T8" fmla="*/ 582065 w 411"/>
                <a:gd name="T9" fmla="*/ 31450 h 272"/>
                <a:gd name="T10" fmla="*/ 776742 w 411"/>
                <a:gd name="T11" fmla="*/ 110074 h 272"/>
                <a:gd name="T12" fmla="*/ 698085 w 411"/>
                <a:gd name="T13" fmla="*/ 302704 h 2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1" h="272">
                  <a:moveTo>
                    <a:pt x="355" y="154"/>
                  </a:moveTo>
                  <a:cubicBezTo>
                    <a:pt x="114" y="256"/>
                    <a:pt x="114" y="256"/>
                    <a:pt x="114" y="256"/>
                  </a:cubicBezTo>
                  <a:cubicBezTo>
                    <a:pt x="76" y="272"/>
                    <a:pt x="32" y="254"/>
                    <a:pt x="16" y="216"/>
                  </a:cubicBezTo>
                  <a:cubicBezTo>
                    <a:pt x="0" y="178"/>
                    <a:pt x="18" y="133"/>
                    <a:pt x="56" y="117"/>
                  </a:cubicBezTo>
                  <a:cubicBezTo>
                    <a:pt x="296" y="16"/>
                    <a:pt x="296" y="16"/>
                    <a:pt x="296" y="16"/>
                  </a:cubicBezTo>
                  <a:cubicBezTo>
                    <a:pt x="334" y="0"/>
                    <a:pt x="379" y="18"/>
                    <a:pt x="395" y="56"/>
                  </a:cubicBezTo>
                  <a:cubicBezTo>
                    <a:pt x="411" y="94"/>
                    <a:pt x="393" y="138"/>
                    <a:pt x="355" y="154"/>
                  </a:cubicBezTo>
                  <a:close/>
                </a:path>
              </a:pathLst>
            </a:custGeom>
            <a:solidFill>
              <a:srgbClr val="F3D2B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84" name="Freeform 31"/>
            <p:cNvSpPr/>
            <p:nvPr/>
          </p:nvSpPr>
          <p:spPr bwMode="auto">
            <a:xfrm>
              <a:off x="1594837" y="3114760"/>
              <a:ext cx="545550" cy="361000"/>
            </a:xfrm>
            <a:custGeom>
              <a:avLst/>
              <a:gdLst>
                <a:gd name="T0" fmla="*/ 698085 w 411"/>
                <a:gd name="T1" fmla="*/ 302704 h 272"/>
                <a:gd name="T2" fmla="*/ 224174 w 411"/>
                <a:gd name="T3" fmla="*/ 503196 h 272"/>
                <a:gd name="T4" fmla="*/ 31463 w 411"/>
                <a:gd name="T5" fmla="*/ 422606 h 272"/>
                <a:gd name="T6" fmla="*/ 110120 w 411"/>
                <a:gd name="T7" fmla="*/ 229976 h 272"/>
                <a:gd name="T8" fmla="*/ 584031 w 411"/>
                <a:gd name="T9" fmla="*/ 31450 h 272"/>
                <a:gd name="T10" fmla="*/ 776742 w 411"/>
                <a:gd name="T11" fmla="*/ 110074 h 272"/>
                <a:gd name="T12" fmla="*/ 698085 w 411"/>
                <a:gd name="T13" fmla="*/ 302704 h 27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411" h="272">
                  <a:moveTo>
                    <a:pt x="355" y="154"/>
                  </a:moveTo>
                  <a:cubicBezTo>
                    <a:pt x="114" y="256"/>
                    <a:pt x="114" y="256"/>
                    <a:pt x="114" y="256"/>
                  </a:cubicBezTo>
                  <a:cubicBezTo>
                    <a:pt x="76" y="272"/>
                    <a:pt x="32" y="254"/>
                    <a:pt x="16" y="215"/>
                  </a:cubicBezTo>
                  <a:cubicBezTo>
                    <a:pt x="0" y="177"/>
                    <a:pt x="18" y="133"/>
                    <a:pt x="56" y="117"/>
                  </a:cubicBezTo>
                  <a:cubicBezTo>
                    <a:pt x="297" y="16"/>
                    <a:pt x="297" y="16"/>
                    <a:pt x="297" y="16"/>
                  </a:cubicBezTo>
                  <a:cubicBezTo>
                    <a:pt x="335" y="0"/>
                    <a:pt x="379" y="18"/>
                    <a:pt x="395" y="56"/>
                  </a:cubicBezTo>
                  <a:cubicBezTo>
                    <a:pt x="411" y="94"/>
                    <a:pt x="393" y="138"/>
                    <a:pt x="355" y="154"/>
                  </a:cubicBezTo>
                  <a:close/>
                </a:path>
              </a:pathLst>
            </a:custGeom>
            <a:solidFill>
              <a:srgbClr val="F3D2B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85" name="Freeform 32"/>
            <p:cNvSpPr/>
            <p:nvPr/>
          </p:nvSpPr>
          <p:spPr bwMode="auto">
            <a:xfrm>
              <a:off x="1111587" y="3175956"/>
              <a:ext cx="171186" cy="217273"/>
            </a:xfrm>
            <a:custGeom>
              <a:avLst/>
              <a:gdLst>
                <a:gd name="T0" fmla="*/ 200524 w 129"/>
                <a:gd name="T1" fmla="*/ 0 h 164"/>
                <a:gd name="T2" fmla="*/ 0 w 129"/>
                <a:gd name="T3" fmla="*/ 321785 h 164"/>
                <a:gd name="T4" fmla="*/ 253604 w 129"/>
                <a:gd name="T5" fmla="*/ 96143 h 164"/>
                <a:gd name="T6" fmla="*/ 200524 w 129"/>
                <a:gd name="T7" fmla="*/ 0 h 164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29" h="164">
                  <a:moveTo>
                    <a:pt x="102" y="0"/>
                  </a:moveTo>
                  <a:cubicBezTo>
                    <a:pt x="102" y="0"/>
                    <a:pt x="107" y="116"/>
                    <a:pt x="0" y="164"/>
                  </a:cubicBezTo>
                  <a:cubicBezTo>
                    <a:pt x="0" y="164"/>
                    <a:pt x="89" y="157"/>
                    <a:pt x="129" y="49"/>
                  </a:cubicBezTo>
                  <a:cubicBezTo>
                    <a:pt x="102" y="0"/>
                    <a:pt x="102" y="0"/>
                    <a:pt x="102" y="0"/>
                  </a:cubicBezTo>
                </a:path>
              </a:pathLst>
            </a:custGeom>
            <a:solidFill>
              <a:srgbClr val="DDB69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86" name="Freeform 33"/>
            <p:cNvSpPr/>
            <p:nvPr/>
          </p:nvSpPr>
          <p:spPr bwMode="auto">
            <a:xfrm>
              <a:off x="1272109" y="3219748"/>
              <a:ext cx="459115" cy="362123"/>
            </a:xfrm>
            <a:custGeom>
              <a:avLst/>
              <a:gdLst>
                <a:gd name="T0" fmla="*/ 0 w 346"/>
                <a:gd name="T1" fmla="*/ 68758 h 273"/>
                <a:gd name="T2" fmla="*/ 601525 w 346"/>
                <a:gd name="T3" fmla="*/ 536309 h 273"/>
                <a:gd name="T4" fmla="*/ 646738 w 346"/>
                <a:gd name="T5" fmla="*/ 516664 h 273"/>
                <a:gd name="T6" fmla="*/ 0 w 346"/>
                <a:gd name="T7" fmla="*/ 0 h 273"/>
                <a:gd name="T8" fmla="*/ 0 w 346"/>
                <a:gd name="T9" fmla="*/ 68758 h 2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346" h="273">
                  <a:moveTo>
                    <a:pt x="0" y="35"/>
                  </a:moveTo>
                  <a:cubicBezTo>
                    <a:pt x="0" y="35"/>
                    <a:pt x="99" y="223"/>
                    <a:pt x="306" y="273"/>
                  </a:cubicBezTo>
                  <a:cubicBezTo>
                    <a:pt x="306" y="273"/>
                    <a:pt x="312" y="271"/>
                    <a:pt x="329" y="263"/>
                  </a:cubicBezTo>
                  <a:cubicBezTo>
                    <a:pt x="346" y="256"/>
                    <a:pt x="0" y="0"/>
                    <a:pt x="0" y="0"/>
                  </a:cubicBezTo>
                  <a:lnTo>
                    <a:pt x="0" y="35"/>
                  </a:lnTo>
                  <a:close/>
                </a:path>
              </a:pathLst>
            </a:custGeom>
            <a:solidFill>
              <a:srgbClr val="DDB692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87" name="Freeform 34"/>
            <p:cNvSpPr/>
            <p:nvPr/>
          </p:nvSpPr>
          <p:spPr bwMode="auto">
            <a:xfrm>
              <a:off x="1094749" y="2006497"/>
              <a:ext cx="1008033" cy="1575374"/>
            </a:xfrm>
            <a:custGeom>
              <a:avLst/>
              <a:gdLst>
                <a:gd name="T0" fmla="*/ 1489421 w 760"/>
                <a:gd name="T1" fmla="*/ 141522 h 1187"/>
                <a:gd name="T2" fmla="*/ 139510 w 760"/>
                <a:gd name="T3" fmla="*/ 982794 h 1187"/>
                <a:gd name="T4" fmla="*/ 982468 w 760"/>
                <a:gd name="T5" fmla="*/ 2333153 h 1187"/>
                <a:gd name="T6" fmla="*/ 986398 w 760"/>
                <a:gd name="T7" fmla="*/ 2333153 h 1187"/>
                <a:gd name="T8" fmla="*/ 1493351 w 760"/>
                <a:gd name="T9" fmla="*/ 141522 h 1187"/>
                <a:gd name="T10" fmla="*/ 1489421 w 760"/>
                <a:gd name="T11" fmla="*/ 141522 h 1187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760" h="1187">
                  <a:moveTo>
                    <a:pt x="758" y="72"/>
                  </a:moveTo>
                  <a:cubicBezTo>
                    <a:pt x="450" y="0"/>
                    <a:pt x="142" y="192"/>
                    <a:pt x="71" y="500"/>
                  </a:cubicBezTo>
                  <a:cubicBezTo>
                    <a:pt x="0" y="808"/>
                    <a:pt x="192" y="1116"/>
                    <a:pt x="500" y="1187"/>
                  </a:cubicBezTo>
                  <a:cubicBezTo>
                    <a:pt x="501" y="1187"/>
                    <a:pt x="501" y="1187"/>
                    <a:pt x="502" y="1187"/>
                  </a:cubicBezTo>
                  <a:cubicBezTo>
                    <a:pt x="760" y="72"/>
                    <a:pt x="760" y="72"/>
                    <a:pt x="760" y="72"/>
                  </a:cubicBezTo>
                  <a:cubicBezTo>
                    <a:pt x="759" y="72"/>
                    <a:pt x="759" y="72"/>
                    <a:pt x="758" y="72"/>
                  </a:cubicBezTo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88" name="Freeform 35"/>
            <p:cNvSpPr/>
            <p:nvPr/>
          </p:nvSpPr>
          <p:spPr bwMode="auto">
            <a:xfrm>
              <a:off x="1760410" y="2101940"/>
              <a:ext cx="1003543" cy="1573129"/>
            </a:xfrm>
            <a:custGeom>
              <a:avLst/>
              <a:gdLst>
                <a:gd name="T0" fmla="*/ 1347075 w 756"/>
                <a:gd name="T1" fmla="*/ 1348744 h 1185"/>
                <a:gd name="T2" fmla="*/ 507366 w 756"/>
                <a:gd name="T3" fmla="*/ 0 h 1185"/>
                <a:gd name="T4" fmla="*/ 0 w 756"/>
                <a:gd name="T5" fmla="*/ 2192200 h 1185"/>
                <a:gd name="T6" fmla="*/ 1347075 w 756"/>
                <a:gd name="T7" fmla="*/ 1348744 h 1185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56" h="1185">
                  <a:moveTo>
                    <a:pt x="685" y="686"/>
                  </a:moveTo>
                  <a:cubicBezTo>
                    <a:pt x="756" y="379"/>
                    <a:pt x="565" y="72"/>
                    <a:pt x="258" y="0"/>
                  </a:cubicBezTo>
                  <a:cubicBezTo>
                    <a:pt x="0" y="1115"/>
                    <a:pt x="0" y="1115"/>
                    <a:pt x="0" y="1115"/>
                  </a:cubicBezTo>
                  <a:cubicBezTo>
                    <a:pt x="308" y="1185"/>
                    <a:pt x="614" y="994"/>
                    <a:pt x="685" y="686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89" name="Rectangle 36"/>
            <p:cNvSpPr>
              <a:spLocks noChangeArrowheads="1"/>
            </p:cNvSpPr>
            <p:nvPr/>
          </p:nvSpPr>
          <p:spPr bwMode="auto">
            <a:xfrm>
              <a:off x="1844039" y="3219748"/>
              <a:ext cx="561" cy="561"/>
            </a:xfrm>
            <a:prstGeom prst="rect">
              <a:avLst/>
            </a:prstGeom>
            <a:solidFill>
              <a:srgbClr val="034346"/>
            </a:solidFill>
            <a:ln w="9525">
              <a:noFill/>
              <a:miter lim="800000"/>
            </a:ln>
          </p:spPr>
          <p:txBody>
            <a:bodyPr/>
            <a:lstStyle/>
            <a:p>
              <a:pPr eaLnBrk="1" hangingPunct="1"/>
              <a:endParaRPr lang="zh-CN" altLang="zh-CN"/>
            </a:p>
          </p:txBody>
        </p:sp>
        <p:sp>
          <p:nvSpPr>
            <p:cNvPr id="91191" name="Freeform 38"/>
            <p:cNvSpPr/>
            <p:nvPr/>
          </p:nvSpPr>
          <p:spPr bwMode="auto">
            <a:xfrm>
              <a:off x="2012980" y="2429815"/>
              <a:ext cx="14593" cy="17404"/>
            </a:xfrm>
            <a:custGeom>
              <a:avLst/>
              <a:gdLst>
                <a:gd name="T0" fmla="*/ 0 w 26"/>
                <a:gd name="T1" fmla="*/ 1663 h 31"/>
                <a:gd name="T2" fmla="*/ 0 w 26"/>
                <a:gd name="T3" fmla="*/ 15798 h 31"/>
                <a:gd name="T4" fmla="*/ 15799 w 26"/>
                <a:gd name="T5" fmla="*/ 25776 h 31"/>
                <a:gd name="T6" fmla="*/ 21619 w 26"/>
                <a:gd name="T7" fmla="*/ 0 h 31"/>
                <a:gd name="T8" fmla="*/ 0 w 26"/>
                <a:gd name="T9" fmla="*/ 1663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6" h="31">
                  <a:moveTo>
                    <a:pt x="0" y="2"/>
                  </a:moveTo>
                  <a:lnTo>
                    <a:pt x="0" y="19"/>
                  </a:lnTo>
                  <a:lnTo>
                    <a:pt x="19" y="31"/>
                  </a:lnTo>
                  <a:lnTo>
                    <a:pt x="26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17B4C4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92" name="Freeform 39"/>
            <p:cNvSpPr>
              <a:spLocks noEditPoints="1"/>
            </p:cNvSpPr>
            <p:nvPr/>
          </p:nvSpPr>
          <p:spPr bwMode="auto">
            <a:xfrm>
              <a:off x="1154243" y="2306301"/>
              <a:ext cx="229557" cy="488445"/>
            </a:xfrm>
            <a:custGeom>
              <a:avLst/>
              <a:gdLst>
                <a:gd name="T0" fmla="*/ 29487 w 173"/>
                <a:gd name="T1" fmla="*/ 656559 h 368"/>
                <a:gd name="T2" fmla="*/ 0 w 173"/>
                <a:gd name="T3" fmla="*/ 723394 h 368"/>
                <a:gd name="T4" fmla="*/ 25555 w 173"/>
                <a:gd name="T5" fmla="*/ 707668 h 368"/>
                <a:gd name="T6" fmla="*/ 29487 w 173"/>
                <a:gd name="T7" fmla="*/ 656559 h 368"/>
                <a:gd name="T8" fmla="*/ 322386 w 173"/>
                <a:gd name="T9" fmla="*/ 0 h 368"/>
                <a:gd name="T10" fmla="*/ 300763 w 173"/>
                <a:gd name="T11" fmla="*/ 51109 h 368"/>
                <a:gd name="T12" fmla="*/ 340078 w 173"/>
                <a:gd name="T13" fmla="*/ 7863 h 368"/>
                <a:gd name="T14" fmla="*/ 322386 w 173"/>
                <a:gd name="T15" fmla="*/ 0 h 36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0" t="0" r="r" b="b"/>
              <a:pathLst>
                <a:path w="173" h="368">
                  <a:moveTo>
                    <a:pt x="15" y="334"/>
                  </a:moveTo>
                  <a:cubicBezTo>
                    <a:pt x="0" y="368"/>
                    <a:pt x="0" y="368"/>
                    <a:pt x="0" y="368"/>
                  </a:cubicBezTo>
                  <a:cubicBezTo>
                    <a:pt x="4" y="365"/>
                    <a:pt x="8" y="363"/>
                    <a:pt x="13" y="360"/>
                  </a:cubicBezTo>
                  <a:cubicBezTo>
                    <a:pt x="13" y="351"/>
                    <a:pt x="14" y="343"/>
                    <a:pt x="15" y="334"/>
                  </a:cubicBezTo>
                  <a:moveTo>
                    <a:pt x="164" y="0"/>
                  </a:moveTo>
                  <a:cubicBezTo>
                    <a:pt x="153" y="26"/>
                    <a:pt x="153" y="26"/>
                    <a:pt x="153" y="26"/>
                  </a:cubicBezTo>
                  <a:cubicBezTo>
                    <a:pt x="159" y="19"/>
                    <a:pt x="166" y="12"/>
                    <a:pt x="173" y="4"/>
                  </a:cubicBezTo>
                  <a:cubicBezTo>
                    <a:pt x="168" y="2"/>
                    <a:pt x="164" y="0"/>
                    <a:pt x="164" y="0"/>
                  </a:cubicBezTo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93" name="Freeform 40"/>
            <p:cNvSpPr/>
            <p:nvPr/>
          </p:nvSpPr>
          <p:spPr bwMode="auto">
            <a:xfrm>
              <a:off x="1144702" y="2784078"/>
              <a:ext cx="26940" cy="124638"/>
            </a:xfrm>
            <a:custGeom>
              <a:avLst/>
              <a:gdLst>
                <a:gd name="T0" fmla="*/ 39911 w 20"/>
                <a:gd name="T1" fmla="*/ 0 h 94"/>
                <a:gd name="T2" fmla="*/ 13969 w 20"/>
                <a:gd name="T3" fmla="*/ 15710 h 94"/>
                <a:gd name="T4" fmla="*/ 0 w 20"/>
                <a:gd name="T5" fmla="*/ 45166 h 94"/>
                <a:gd name="T6" fmla="*/ 39911 w 20"/>
                <a:gd name="T7" fmla="*/ 184590 h 94"/>
                <a:gd name="T8" fmla="*/ 39911 w 20"/>
                <a:gd name="T9" fmla="*/ 0 h 9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0" h="94">
                  <a:moveTo>
                    <a:pt x="20" y="0"/>
                  </a:moveTo>
                  <a:cubicBezTo>
                    <a:pt x="15" y="3"/>
                    <a:pt x="11" y="5"/>
                    <a:pt x="7" y="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20" y="94"/>
                    <a:pt x="20" y="94"/>
                    <a:pt x="20" y="94"/>
                  </a:cubicBezTo>
                  <a:cubicBezTo>
                    <a:pt x="17" y="63"/>
                    <a:pt x="17" y="32"/>
                    <a:pt x="20" y="0"/>
                  </a:cubicBezTo>
                </a:path>
              </a:pathLst>
            </a:custGeom>
            <a:solidFill>
              <a:srgbClr val="C2A98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194" name="Freeform 41"/>
            <p:cNvSpPr>
              <a:spLocks noEditPoints="1"/>
            </p:cNvSpPr>
            <p:nvPr/>
          </p:nvSpPr>
          <p:spPr bwMode="auto">
            <a:xfrm>
              <a:off x="1167714" y="2311915"/>
              <a:ext cx="324973" cy="601292"/>
            </a:xfrm>
            <a:custGeom>
              <a:avLst/>
              <a:gdLst>
                <a:gd name="T0" fmla="*/ 11790 w 245"/>
                <a:gd name="T1" fmla="*/ 646760 h 453"/>
                <a:gd name="T2" fmla="*/ 9825 w 245"/>
                <a:gd name="T3" fmla="*/ 648725 h 453"/>
                <a:gd name="T4" fmla="*/ 5895 w 245"/>
                <a:gd name="T5" fmla="*/ 699837 h 453"/>
                <a:gd name="T6" fmla="*/ 5895 w 245"/>
                <a:gd name="T7" fmla="*/ 884625 h 453"/>
                <a:gd name="T8" fmla="*/ 7860 w 245"/>
                <a:gd name="T9" fmla="*/ 890523 h 453"/>
                <a:gd name="T10" fmla="*/ 11790 w 245"/>
                <a:gd name="T11" fmla="*/ 646760 h 453"/>
                <a:gd name="T12" fmla="*/ 320299 w 245"/>
                <a:gd name="T13" fmla="*/ 0 h 453"/>
                <a:gd name="T14" fmla="*/ 280999 w 245"/>
                <a:gd name="T15" fmla="*/ 43248 h 453"/>
                <a:gd name="T16" fmla="*/ 214188 w 245"/>
                <a:gd name="T17" fmla="*/ 190686 h 453"/>
                <a:gd name="T18" fmla="*/ 245628 w 245"/>
                <a:gd name="T19" fmla="*/ 216242 h 453"/>
                <a:gd name="T20" fmla="*/ 224013 w 245"/>
                <a:gd name="T21" fmla="*/ 302739 h 453"/>
                <a:gd name="T22" fmla="*/ 251523 w 245"/>
                <a:gd name="T23" fmla="*/ 387269 h 453"/>
                <a:gd name="T24" fmla="*/ 284929 w 245"/>
                <a:gd name="T25" fmla="*/ 401030 h 453"/>
                <a:gd name="T26" fmla="*/ 296719 w 245"/>
                <a:gd name="T27" fmla="*/ 377440 h 453"/>
                <a:gd name="T28" fmla="*/ 269208 w 245"/>
                <a:gd name="T29" fmla="*/ 302739 h 453"/>
                <a:gd name="T30" fmla="*/ 275103 w 245"/>
                <a:gd name="T31" fmla="*/ 237866 h 453"/>
                <a:gd name="T32" fmla="*/ 300649 w 245"/>
                <a:gd name="T33" fmla="*/ 243763 h 453"/>
                <a:gd name="T34" fmla="*/ 294754 w 245"/>
                <a:gd name="T35" fmla="*/ 310602 h 453"/>
                <a:gd name="T36" fmla="*/ 336019 w 245"/>
                <a:gd name="T37" fmla="*/ 412825 h 453"/>
                <a:gd name="T38" fmla="*/ 312439 w 245"/>
                <a:gd name="T39" fmla="*/ 438381 h 453"/>
                <a:gd name="T40" fmla="*/ 328159 w 245"/>
                <a:gd name="T41" fmla="*/ 475732 h 453"/>
                <a:gd name="T42" fmla="*/ 391040 w 245"/>
                <a:gd name="T43" fmla="*/ 338124 h 453"/>
                <a:gd name="T44" fmla="*/ 320299 w 245"/>
                <a:gd name="T45" fmla="*/ 0 h 453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0" t="0" r="r" b="b"/>
              <a:pathLst>
                <a:path w="245" h="453">
                  <a:moveTo>
                    <a:pt x="6" y="329"/>
                  </a:moveTo>
                  <a:cubicBezTo>
                    <a:pt x="5" y="330"/>
                    <a:pt x="5" y="330"/>
                    <a:pt x="5" y="330"/>
                  </a:cubicBezTo>
                  <a:cubicBezTo>
                    <a:pt x="4" y="339"/>
                    <a:pt x="3" y="347"/>
                    <a:pt x="3" y="356"/>
                  </a:cubicBezTo>
                  <a:cubicBezTo>
                    <a:pt x="0" y="388"/>
                    <a:pt x="0" y="419"/>
                    <a:pt x="3" y="450"/>
                  </a:cubicBezTo>
                  <a:cubicBezTo>
                    <a:pt x="4" y="453"/>
                    <a:pt x="4" y="453"/>
                    <a:pt x="4" y="453"/>
                  </a:cubicBezTo>
                  <a:cubicBezTo>
                    <a:pt x="0" y="412"/>
                    <a:pt x="1" y="371"/>
                    <a:pt x="6" y="329"/>
                  </a:cubicBezTo>
                  <a:moveTo>
                    <a:pt x="163" y="0"/>
                  </a:moveTo>
                  <a:cubicBezTo>
                    <a:pt x="156" y="8"/>
                    <a:pt x="149" y="15"/>
                    <a:pt x="143" y="22"/>
                  </a:cubicBezTo>
                  <a:cubicBezTo>
                    <a:pt x="109" y="97"/>
                    <a:pt x="109" y="97"/>
                    <a:pt x="109" y="97"/>
                  </a:cubicBezTo>
                  <a:cubicBezTo>
                    <a:pt x="125" y="110"/>
                    <a:pt x="125" y="110"/>
                    <a:pt x="125" y="110"/>
                  </a:cubicBezTo>
                  <a:cubicBezTo>
                    <a:pt x="114" y="154"/>
                    <a:pt x="114" y="154"/>
                    <a:pt x="114" y="154"/>
                  </a:cubicBezTo>
                  <a:cubicBezTo>
                    <a:pt x="128" y="197"/>
                    <a:pt x="128" y="197"/>
                    <a:pt x="128" y="197"/>
                  </a:cubicBezTo>
                  <a:cubicBezTo>
                    <a:pt x="145" y="204"/>
                    <a:pt x="145" y="204"/>
                    <a:pt x="145" y="204"/>
                  </a:cubicBezTo>
                  <a:cubicBezTo>
                    <a:pt x="151" y="192"/>
                    <a:pt x="151" y="192"/>
                    <a:pt x="151" y="192"/>
                  </a:cubicBezTo>
                  <a:cubicBezTo>
                    <a:pt x="137" y="154"/>
                    <a:pt x="137" y="154"/>
                    <a:pt x="137" y="154"/>
                  </a:cubicBezTo>
                  <a:cubicBezTo>
                    <a:pt x="140" y="121"/>
                    <a:pt x="140" y="121"/>
                    <a:pt x="140" y="121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50" y="158"/>
                    <a:pt x="150" y="158"/>
                    <a:pt x="150" y="158"/>
                  </a:cubicBezTo>
                  <a:cubicBezTo>
                    <a:pt x="171" y="210"/>
                    <a:pt x="171" y="210"/>
                    <a:pt x="171" y="210"/>
                  </a:cubicBezTo>
                  <a:cubicBezTo>
                    <a:pt x="159" y="223"/>
                    <a:pt x="159" y="223"/>
                    <a:pt x="159" y="223"/>
                  </a:cubicBezTo>
                  <a:cubicBezTo>
                    <a:pt x="167" y="242"/>
                    <a:pt x="167" y="242"/>
                    <a:pt x="167" y="242"/>
                  </a:cubicBezTo>
                  <a:cubicBezTo>
                    <a:pt x="178" y="221"/>
                    <a:pt x="189" y="197"/>
                    <a:pt x="199" y="172"/>
                  </a:cubicBezTo>
                  <a:cubicBezTo>
                    <a:pt x="245" y="59"/>
                    <a:pt x="186" y="13"/>
                    <a:pt x="163" y="0"/>
                  </a:cubicBezTo>
                </a:path>
              </a:pathLst>
            </a:custGeom>
            <a:solidFill>
              <a:srgbClr val="CCCCCC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3" name="Freeform 42"/>
            <p:cNvSpPr/>
            <p:nvPr/>
          </p:nvSpPr>
          <p:spPr bwMode="auto">
            <a:xfrm>
              <a:off x="1168003" y="2440345"/>
              <a:ext cx="226219" cy="736033"/>
            </a:xfrm>
            <a:custGeom>
              <a:avLst/>
              <a:gdLst>
                <a:gd name="T0" fmla="*/ 109 w 171"/>
                <a:gd name="T1" fmla="*/ 0 h 554"/>
                <a:gd name="T2" fmla="*/ 6 w 171"/>
                <a:gd name="T3" fmla="*/ 232 h 554"/>
                <a:gd name="T4" fmla="*/ 4 w 171"/>
                <a:gd name="T5" fmla="*/ 356 h 554"/>
                <a:gd name="T6" fmla="*/ 60 w 171"/>
                <a:gd name="T7" fmla="*/ 554 h 554"/>
                <a:gd name="T8" fmla="*/ 61 w 171"/>
                <a:gd name="T9" fmla="*/ 302 h 554"/>
                <a:gd name="T10" fmla="*/ 167 w 171"/>
                <a:gd name="T11" fmla="*/ 145 h 554"/>
                <a:gd name="T12" fmla="*/ 159 w 171"/>
                <a:gd name="T13" fmla="*/ 126 h 554"/>
                <a:gd name="T14" fmla="*/ 171 w 171"/>
                <a:gd name="T15" fmla="*/ 113 h 554"/>
                <a:gd name="T16" fmla="*/ 150 w 171"/>
                <a:gd name="T17" fmla="*/ 61 h 554"/>
                <a:gd name="T18" fmla="*/ 153 w 171"/>
                <a:gd name="T19" fmla="*/ 27 h 554"/>
                <a:gd name="T20" fmla="*/ 140 w 171"/>
                <a:gd name="T21" fmla="*/ 24 h 554"/>
                <a:gd name="T22" fmla="*/ 137 w 171"/>
                <a:gd name="T23" fmla="*/ 57 h 554"/>
                <a:gd name="T24" fmla="*/ 151 w 171"/>
                <a:gd name="T25" fmla="*/ 95 h 554"/>
                <a:gd name="T26" fmla="*/ 145 w 171"/>
                <a:gd name="T27" fmla="*/ 107 h 554"/>
                <a:gd name="T28" fmla="*/ 128 w 171"/>
                <a:gd name="T29" fmla="*/ 100 h 554"/>
                <a:gd name="T30" fmla="*/ 114 w 171"/>
                <a:gd name="T31" fmla="*/ 57 h 554"/>
                <a:gd name="T32" fmla="*/ 125 w 171"/>
                <a:gd name="T33" fmla="*/ 13 h 554"/>
                <a:gd name="T34" fmla="*/ 109 w 171"/>
                <a:gd name="T35" fmla="*/ 0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1" h="554">
                  <a:moveTo>
                    <a:pt x="109" y="0"/>
                  </a:moveTo>
                  <a:cubicBezTo>
                    <a:pt x="6" y="232"/>
                    <a:pt x="6" y="232"/>
                    <a:pt x="6" y="232"/>
                  </a:cubicBezTo>
                  <a:cubicBezTo>
                    <a:pt x="1" y="274"/>
                    <a:pt x="0" y="315"/>
                    <a:pt x="4" y="356"/>
                  </a:cubicBezTo>
                  <a:cubicBezTo>
                    <a:pt x="60" y="554"/>
                    <a:pt x="60" y="554"/>
                    <a:pt x="60" y="554"/>
                  </a:cubicBezTo>
                  <a:cubicBezTo>
                    <a:pt x="113" y="424"/>
                    <a:pt x="61" y="302"/>
                    <a:pt x="61" y="302"/>
                  </a:cubicBezTo>
                  <a:cubicBezTo>
                    <a:pt x="61" y="302"/>
                    <a:pt x="116" y="243"/>
                    <a:pt x="167" y="145"/>
                  </a:cubicBezTo>
                  <a:cubicBezTo>
                    <a:pt x="159" y="126"/>
                    <a:pt x="159" y="126"/>
                    <a:pt x="159" y="126"/>
                  </a:cubicBezTo>
                  <a:cubicBezTo>
                    <a:pt x="171" y="113"/>
                    <a:pt x="171" y="113"/>
                    <a:pt x="171" y="113"/>
                  </a:cubicBezTo>
                  <a:cubicBezTo>
                    <a:pt x="150" y="61"/>
                    <a:pt x="150" y="61"/>
                    <a:pt x="150" y="61"/>
                  </a:cubicBezTo>
                  <a:cubicBezTo>
                    <a:pt x="153" y="27"/>
                    <a:pt x="153" y="27"/>
                    <a:pt x="153" y="27"/>
                  </a:cubicBezTo>
                  <a:cubicBezTo>
                    <a:pt x="140" y="24"/>
                    <a:pt x="140" y="24"/>
                    <a:pt x="140" y="24"/>
                  </a:cubicBezTo>
                  <a:cubicBezTo>
                    <a:pt x="137" y="57"/>
                    <a:pt x="137" y="57"/>
                    <a:pt x="137" y="57"/>
                  </a:cubicBezTo>
                  <a:cubicBezTo>
                    <a:pt x="151" y="95"/>
                    <a:pt x="151" y="95"/>
                    <a:pt x="151" y="95"/>
                  </a:cubicBezTo>
                  <a:cubicBezTo>
                    <a:pt x="145" y="107"/>
                    <a:pt x="145" y="107"/>
                    <a:pt x="145" y="107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4" y="57"/>
                    <a:pt x="114" y="57"/>
                    <a:pt x="114" y="57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>
                <a:latin typeface="+mn-lt"/>
              </a:endParaRPr>
            </a:p>
          </p:txBody>
        </p:sp>
        <p:grpSp>
          <p:nvGrpSpPr>
            <p:cNvPr id="3" name="组合 139"/>
            <p:cNvGrpSpPr/>
            <p:nvPr/>
          </p:nvGrpSpPr>
          <p:grpSpPr>
            <a:xfrm>
              <a:off x="-485775" y="2073581"/>
              <a:ext cx="3175397" cy="2227155"/>
              <a:chOff x="-485775" y="2061610"/>
              <a:chExt cx="3175397" cy="2227155"/>
            </a:xfrm>
          </p:grpSpPr>
          <p:sp>
            <p:nvSpPr>
              <p:cNvPr id="25" name="Freeform 24"/>
              <p:cNvSpPr/>
              <p:nvPr/>
            </p:nvSpPr>
            <p:spPr bwMode="auto">
              <a:xfrm>
                <a:off x="-485775" y="3184715"/>
                <a:ext cx="1215628" cy="1104050"/>
              </a:xfrm>
              <a:custGeom>
                <a:avLst/>
                <a:gdLst>
                  <a:gd name="T0" fmla="*/ 2165 w 2165"/>
                  <a:gd name="T1" fmla="*/ 1284 h 1967"/>
                  <a:gd name="T2" fmla="*/ 539 w 2165"/>
                  <a:gd name="T3" fmla="*/ 1967 h 1967"/>
                  <a:gd name="T4" fmla="*/ 0 w 2165"/>
                  <a:gd name="T5" fmla="*/ 684 h 1967"/>
                  <a:gd name="T6" fmla="*/ 1624 w 2165"/>
                  <a:gd name="T7" fmla="*/ 0 h 1967"/>
                  <a:gd name="T8" fmla="*/ 2165 w 2165"/>
                  <a:gd name="T9" fmla="*/ 1284 h 1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5" h="1967">
                    <a:moveTo>
                      <a:pt x="2165" y="1284"/>
                    </a:moveTo>
                    <a:lnTo>
                      <a:pt x="539" y="1967"/>
                    </a:lnTo>
                    <a:lnTo>
                      <a:pt x="0" y="684"/>
                    </a:lnTo>
                    <a:lnTo>
                      <a:pt x="1624" y="0"/>
                    </a:lnTo>
                    <a:lnTo>
                      <a:pt x="2165" y="128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91178" name="Freeform 25"/>
              <p:cNvSpPr/>
              <p:nvPr/>
            </p:nvSpPr>
            <p:spPr bwMode="auto">
              <a:xfrm>
                <a:off x="441436" y="3147885"/>
                <a:ext cx="446206" cy="721999"/>
              </a:xfrm>
              <a:custGeom>
                <a:avLst/>
                <a:gdLst>
                  <a:gd name="T0" fmla="*/ 661032 w 795"/>
                  <a:gd name="T1" fmla="*/ 961199 h 1286"/>
                  <a:gd name="T2" fmla="*/ 403271 w 795"/>
                  <a:gd name="T3" fmla="*/ 1069292 h 1286"/>
                  <a:gd name="T4" fmla="*/ 0 w 795"/>
                  <a:gd name="T5" fmla="*/ 108093 h 1286"/>
                  <a:gd name="T6" fmla="*/ 256098 w 795"/>
                  <a:gd name="T7" fmla="*/ 0 h 1286"/>
                  <a:gd name="T8" fmla="*/ 661032 w 795"/>
                  <a:gd name="T9" fmla="*/ 961199 h 1286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795" h="1286">
                    <a:moveTo>
                      <a:pt x="795" y="1156"/>
                    </a:moveTo>
                    <a:lnTo>
                      <a:pt x="485" y="1286"/>
                    </a:lnTo>
                    <a:lnTo>
                      <a:pt x="0" y="130"/>
                    </a:lnTo>
                    <a:lnTo>
                      <a:pt x="308" y="0"/>
                    </a:lnTo>
                    <a:lnTo>
                      <a:pt x="795" y="1156"/>
                    </a:lnTo>
                    <a:close/>
                  </a:path>
                </a:pathLst>
              </a:custGeom>
              <a:solidFill>
                <a:srgbClr val="F2F2F2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1180" name="Freeform 27"/>
              <p:cNvSpPr/>
              <p:nvPr/>
            </p:nvSpPr>
            <p:spPr bwMode="auto">
              <a:xfrm>
                <a:off x="620480" y="2513469"/>
                <a:ext cx="1477251" cy="1267710"/>
              </a:xfrm>
              <a:custGeom>
                <a:avLst/>
                <a:gdLst>
                  <a:gd name="T0" fmla="*/ 2139317 w 1113"/>
                  <a:gd name="T1" fmla="*/ 1034098 h 955"/>
                  <a:gd name="T2" fmla="*/ 1793251 w 1113"/>
                  <a:gd name="T3" fmla="*/ 210358 h 955"/>
                  <a:gd name="T4" fmla="*/ 314605 w 1113"/>
                  <a:gd name="T5" fmla="*/ 831604 h 955"/>
                  <a:gd name="T6" fmla="*/ 0 w 1113"/>
                  <a:gd name="T7" fmla="*/ 963324 h 955"/>
                  <a:gd name="T8" fmla="*/ 385392 w 1113"/>
                  <a:gd name="T9" fmla="*/ 1877498 h 955"/>
                  <a:gd name="T10" fmla="*/ 699997 w 1113"/>
                  <a:gd name="T11" fmla="*/ 1745778 h 955"/>
                  <a:gd name="T12" fmla="*/ 1791285 w 1113"/>
                  <a:gd name="T13" fmla="*/ 1464645 h 955"/>
                  <a:gd name="T14" fmla="*/ 2139317 w 1113"/>
                  <a:gd name="T15" fmla="*/ 1034098 h 955"/>
                  <a:gd name="T16" fmla="*/ 0 60000 65536"/>
                  <a:gd name="T17" fmla="*/ 0 60000 6553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</a:gdLst>
                <a:ahLst/>
                <a:cxnLst>
                  <a:cxn ang="T16">
                    <a:pos x="T0" y="T1"/>
                  </a:cxn>
                  <a:cxn ang="T17">
                    <a:pos x="T2" y="T3"/>
                  </a:cxn>
                  <a:cxn ang="T18">
                    <a:pos x="T4" y="T5"/>
                  </a:cxn>
                  <a:cxn ang="T19">
                    <a:pos x="T6" y="T7"/>
                  </a:cxn>
                  <a:cxn ang="T20">
                    <a:pos x="T8" y="T9"/>
                  </a:cxn>
                  <a:cxn ang="T21">
                    <a:pos x="T10" y="T11"/>
                  </a:cxn>
                  <a:cxn ang="T22">
                    <a:pos x="T12" y="T13"/>
                  </a:cxn>
                  <a:cxn ang="T23">
                    <a:pos x="T14" y="T15"/>
                  </a:cxn>
                </a:cxnLst>
                <a:rect l="0" t="0" r="r" b="b"/>
                <a:pathLst>
                  <a:path w="1113" h="955">
                    <a:moveTo>
                      <a:pt x="1088" y="526"/>
                    </a:moveTo>
                    <a:cubicBezTo>
                      <a:pt x="912" y="107"/>
                      <a:pt x="912" y="107"/>
                      <a:pt x="912" y="107"/>
                    </a:cubicBezTo>
                    <a:cubicBezTo>
                      <a:pt x="912" y="107"/>
                      <a:pt x="521" y="0"/>
                      <a:pt x="160" y="423"/>
                    </a:cubicBezTo>
                    <a:cubicBezTo>
                      <a:pt x="0" y="490"/>
                      <a:pt x="0" y="490"/>
                      <a:pt x="0" y="490"/>
                    </a:cubicBezTo>
                    <a:cubicBezTo>
                      <a:pt x="196" y="955"/>
                      <a:pt x="196" y="955"/>
                      <a:pt x="196" y="955"/>
                    </a:cubicBezTo>
                    <a:cubicBezTo>
                      <a:pt x="356" y="888"/>
                      <a:pt x="356" y="888"/>
                      <a:pt x="356" y="888"/>
                    </a:cubicBezTo>
                    <a:cubicBezTo>
                      <a:pt x="356" y="888"/>
                      <a:pt x="709" y="886"/>
                      <a:pt x="911" y="745"/>
                    </a:cubicBezTo>
                    <a:cubicBezTo>
                      <a:pt x="1113" y="603"/>
                      <a:pt x="1088" y="526"/>
                      <a:pt x="1088" y="526"/>
                    </a:cubicBezTo>
                  </a:path>
                </a:pathLst>
              </a:custGeom>
              <a:solidFill>
                <a:srgbClr val="F3D2B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37"/>
              <p:cNvSpPr>
                <a:spLocks noEditPoints="1"/>
              </p:cNvSpPr>
              <p:nvPr/>
            </p:nvSpPr>
            <p:spPr bwMode="auto">
              <a:xfrm>
                <a:off x="1094185" y="2061610"/>
                <a:ext cx="1595437" cy="1574492"/>
              </a:xfrm>
              <a:custGeom>
                <a:avLst/>
                <a:gdLst>
                  <a:gd name="T0" fmla="*/ 1128 w 1202"/>
                  <a:gd name="T1" fmla="*/ 488 h 1186"/>
                  <a:gd name="T2" fmla="*/ 1072 w 1202"/>
                  <a:gd name="T3" fmla="*/ 424 h 1186"/>
                  <a:gd name="T4" fmla="*/ 1063 w 1202"/>
                  <a:gd name="T5" fmla="*/ 469 h 1186"/>
                  <a:gd name="T6" fmla="*/ 1026 w 1202"/>
                  <a:gd name="T7" fmla="*/ 415 h 1186"/>
                  <a:gd name="T8" fmla="*/ 907 w 1202"/>
                  <a:gd name="T9" fmla="*/ 430 h 1186"/>
                  <a:gd name="T10" fmla="*/ 969 w 1202"/>
                  <a:gd name="T11" fmla="*/ 377 h 1186"/>
                  <a:gd name="T12" fmla="*/ 1083 w 1202"/>
                  <a:gd name="T13" fmla="*/ 342 h 1186"/>
                  <a:gd name="T14" fmla="*/ 1058 w 1202"/>
                  <a:gd name="T15" fmla="*/ 268 h 1186"/>
                  <a:gd name="T16" fmla="*/ 434 w 1202"/>
                  <a:gd name="T17" fmla="*/ 66 h 1186"/>
                  <a:gd name="T18" fmla="*/ 469 w 1202"/>
                  <a:gd name="T19" fmla="*/ 84 h 1186"/>
                  <a:gd name="T20" fmla="*/ 528 w 1202"/>
                  <a:gd name="T21" fmla="*/ 76 h 1186"/>
                  <a:gd name="T22" fmla="*/ 526 w 1202"/>
                  <a:gd name="T23" fmla="*/ 110 h 1186"/>
                  <a:gd name="T24" fmla="*/ 591 w 1202"/>
                  <a:gd name="T25" fmla="*/ 82 h 1186"/>
                  <a:gd name="T26" fmla="*/ 639 w 1202"/>
                  <a:gd name="T27" fmla="*/ 103 h 1186"/>
                  <a:gd name="T28" fmla="*/ 758 w 1202"/>
                  <a:gd name="T29" fmla="*/ 164 h 1186"/>
                  <a:gd name="T30" fmla="*/ 707 w 1202"/>
                  <a:gd name="T31" fmla="*/ 151 h 1186"/>
                  <a:gd name="T32" fmla="*/ 639 w 1202"/>
                  <a:gd name="T33" fmla="*/ 141 h 1186"/>
                  <a:gd name="T34" fmla="*/ 607 w 1202"/>
                  <a:gd name="T35" fmla="*/ 161 h 1186"/>
                  <a:gd name="T36" fmla="*/ 525 w 1202"/>
                  <a:gd name="T37" fmla="*/ 195 h 1186"/>
                  <a:gd name="T38" fmla="*/ 616 w 1202"/>
                  <a:gd name="T39" fmla="*/ 176 h 1186"/>
                  <a:gd name="T40" fmla="*/ 702 w 1202"/>
                  <a:gd name="T41" fmla="*/ 238 h 1186"/>
                  <a:gd name="T42" fmla="*/ 714 w 1202"/>
                  <a:gd name="T43" fmla="*/ 302 h 1186"/>
                  <a:gd name="T44" fmla="*/ 676 w 1202"/>
                  <a:gd name="T45" fmla="*/ 286 h 1186"/>
                  <a:gd name="T46" fmla="*/ 657 w 1202"/>
                  <a:gd name="T47" fmla="*/ 275 h 1186"/>
                  <a:gd name="T48" fmla="*/ 629 w 1202"/>
                  <a:gd name="T49" fmla="*/ 257 h 1186"/>
                  <a:gd name="T50" fmla="*/ 626 w 1202"/>
                  <a:gd name="T51" fmla="*/ 289 h 1186"/>
                  <a:gd name="T52" fmla="*/ 503 w 1202"/>
                  <a:gd name="T53" fmla="*/ 339 h 1186"/>
                  <a:gd name="T54" fmla="*/ 414 w 1202"/>
                  <a:gd name="T55" fmla="*/ 380 h 1186"/>
                  <a:gd name="T56" fmla="*/ 308 w 1202"/>
                  <a:gd name="T57" fmla="*/ 451 h 1186"/>
                  <a:gd name="T58" fmla="*/ 405 w 1202"/>
                  <a:gd name="T59" fmla="*/ 551 h 1186"/>
                  <a:gd name="T60" fmla="*/ 535 w 1202"/>
                  <a:gd name="T61" fmla="*/ 569 h 1186"/>
                  <a:gd name="T62" fmla="*/ 622 w 1202"/>
                  <a:gd name="T63" fmla="*/ 692 h 1186"/>
                  <a:gd name="T64" fmla="*/ 638 w 1202"/>
                  <a:gd name="T65" fmla="*/ 852 h 1186"/>
                  <a:gd name="T66" fmla="*/ 555 w 1202"/>
                  <a:gd name="T67" fmla="*/ 917 h 1186"/>
                  <a:gd name="T68" fmla="*/ 456 w 1202"/>
                  <a:gd name="T69" fmla="*/ 986 h 1186"/>
                  <a:gd name="T70" fmla="*/ 446 w 1202"/>
                  <a:gd name="T71" fmla="*/ 1047 h 1186"/>
                  <a:gd name="T72" fmla="*/ 382 w 1202"/>
                  <a:gd name="T73" fmla="*/ 996 h 1186"/>
                  <a:gd name="T74" fmla="*/ 382 w 1202"/>
                  <a:gd name="T75" fmla="*/ 747 h 1186"/>
                  <a:gd name="T76" fmla="*/ 388 w 1202"/>
                  <a:gd name="T77" fmla="*/ 594 h 1186"/>
                  <a:gd name="T78" fmla="*/ 294 w 1202"/>
                  <a:gd name="T79" fmla="*/ 468 h 1186"/>
                  <a:gd name="T80" fmla="*/ 205 w 1202"/>
                  <a:gd name="T81" fmla="*/ 346 h 1186"/>
                  <a:gd name="T82" fmla="*/ 183 w 1202"/>
                  <a:gd name="T83" fmla="*/ 385 h 1186"/>
                  <a:gd name="T84" fmla="*/ 501 w 1202"/>
                  <a:gd name="T85" fmla="*/ 1146 h 1186"/>
                  <a:gd name="T86" fmla="*/ 968 w 1202"/>
                  <a:gd name="T87" fmla="*/ 920 h 1186"/>
                  <a:gd name="T88" fmla="*/ 946 w 1202"/>
                  <a:gd name="T89" fmla="*/ 710 h 1186"/>
                  <a:gd name="T90" fmla="*/ 830 w 1202"/>
                  <a:gd name="T91" fmla="*/ 685 h 1186"/>
                  <a:gd name="T92" fmla="*/ 806 w 1202"/>
                  <a:gd name="T93" fmla="*/ 523 h 1186"/>
                  <a:gd name="T94" fmla="*/ 978 w 1202"/>
                  <a:gd name="T95" fmla="*/ 455 h 1186"/>
                  <a:gd name="T96" fmla="*/ 1102 w 1202"/>
                  <a:gd name="T97" fmla="*/ 515 h 1186"/>
                  <a:gd name="T98" fmla="*/ 970 w 1202"/>
                  <a:gd name="T99" fmla="*/ 286 h 1186"/>
                  <a:gd name="T100" fmla="*/ 1018 w 1202"/>
                  <a:gd name="T101" fmla="*/ 337 h 1186"/>
                  <a:gd name="T102" fmla="*/ 986 w 1202"/>
                  <a:gd name="T103" fmla="*/ 313 h 1186"/>
                  <a:gd name="T104" fmla="*/ 963 w 1202"/>
                  <a:gd name="T105" fmla="*/ 298 h 1186"/>
                  <a:gd name="T106" fmla="*/ 627 w 1202"/>
                  <a:gd name="T107" fmla="*/ 301 h 1186"/>
                  <a:gd name="T108" fmla="*/ 649 w 1202"/>
                  <a:gd name="T109" fmla="*/ 306 h 1186"/>
                  <a:gd name="T110" fmla="*/ 627 w 1202"/>
                  <a:gd name="T111" fmla="*/ 301 h 1186"/>
                  <a:gd name="T112" fmla="*/ 601 w 1202"/>
                  <a:gd name="T113" fmla="*/ 310 h 1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202" h="1186">
                    <a:moveTo>
                      <a:pt x="1197" y="506"/>
                    </a:moveTo>
                    <a:cubicBezTo>
                      <a:pt x="1168" y="499"/>
                      <a:pt x="1168" y="499"/>
                      <a:pt x="1168" y="499"/>
                    </a:cubicBezTo>
                    <a:cubicBezTo>
                      <a:pt x="1157" y="480"/>
                      <a:pt x="1157" y="480"/>
                      <a:pt x="1157" y="480"/>
                    </a:cubicBezTo>
                    <a:cubicBezTo>
                      <a:pt x="1160" y="454"/>
                      <a:pt x="1160" y="454"/>
                      <a:pt x="1160" y="454"/>
                    </a:cubicBezTo>
                    <a:cubicBezTo>
                      <a:pt x="1144" y="458"/>
                      <a:pt x="1144" y="458"/>
                      <a:pt x="1144" y="458"/>
                    </a:cubicBezTo>
                    <a:cubicBezTo>
                      <a:pt x="1128" y="488"/>
                      <a:pt x="1128" y="488"/>
                      <a:pt x="1128" y="488"/>
                    </a:cubicBezTo>
                    <a:cubicBezTo>
                      <a:pt x="1112" y="460"/>
                      <a:pt x="1112" y="460"/>
                      <a:pt x="1112" y="460"/>
                    </a:cubicBezTo>
                    <a:cubicBezTo>
                      <a:pt x="1116" y="438"/>
                      <a:pt x="1116" y="438"/>
                      <a:pt x="1116" y="438"/>
                    </a:cubicBezTo>
                    <a:cubicBezTo>
                      <a:pt x="1099" y="415"/>
                      <a:pt x="1099" y="415"/>
                      <a:pt x="1099" y="415"/>
                    </a:cubicBezTo>
                    <a:cubicBezTo>
                      <a:pt x="1093" y="406"/>
                      <a:pt x="1093" y="406"/>
                      <a:pt x="1093" y="406"/>
                    </a:cubicBezTo>
                    <a:cubicBezTo>
                      <a:pt x="1069" y="400"/>
                      <a:pt x="1069" y="400"/>
                      <a:pt x="1069" y="400"/>
                    </a:cubicBezTo>
                    <a:cubicBezTo>
                      <a:pt x="1072" y="424"/>
                      <a:pt x="1072" y="424"/>
                      <a:pt x="1072" y="424"/>
                    </a:cubicBezTo>
                    <a:cubicBezTo>
                      <a:pt x="1097" y="446"/>
                      <a:pt x="1097" y="446"/>
                      <a:pt x="1097" y="446"/>
                    </a:cubicBezTo>
                    <a:cubicBezTo>
                      <a:pt x="1101" y="453"/>
                      <a:pt x="1101" y="453"/>
                      <a:pt x="1101" y="453"/>
                    </a:cubicBezTo>
                    <a:cubicBezTo>
                      <a:pt x="1094" y="455"/>
                      <a:pt x="1094" y="455"/>
                      <a:pt x="1094" y="455"/>
                    </a:cubicBezTo>
                    <a:cubicBezTo>
                      <a:pt x="1090" y="472"/>
                      <a:pt x="1090" y="472"/>
                      <a:pt x="1090" y="472"/>
                    </a:cubicBezTo>
                    <a:cubicBezTo>
                      <a:pt x="1075" y="474"/>
                      <a:pt x="1075" y="474"/>
                      <a:pt x="1075" y="474"/>
                    </a:cubicBezTo>
                    <a:cubicBezTo>
                      <a:pt x="1063" y="469"/>
                      <a:pt x="1063" y="469"/>
                      <a:pt x="1063" y="469"/>
                    </a:cubicBezTo>
                    <a:cubicBezTo>
                      <a:pt x="1058" y="457"/>
                      <a:pt x="1058" y="457"/>
                      <a:pt x="1058" y="457"/>
                    </a:cubicBezTo>
                    <a:cubicBezTo>
                      <a:pt x="1078" y="462"/>
                      <a:pt x="1078" y="462"/>
                      <a:pt x="1078" y="462"/>
                    </a:cubicBezTo>
                    <a:cubicBezTo>
                      <a:pt x="1085" y="456"/>
                      <a:pt x="1085" y="456"/>
                      <a:pt x="1085" y="456"/>
                    </a:cubicBezTo>
                    <a:cubicBezTo>
                      <a:pt x="1048" y="417"/>
                      <a:pt x="1048" y="417"/>
                      <a:pt x="1048" y="417"/>
                    </a:cubicBezTo>
                    <a:cubicBezTo>
                      <a:pt x="1047" y="403"/>
                      <a:pt x="1047" y="403"/>
                      <a:pt x="1047" y="403"/>
                    </a:cubicBezTo>
                    <a:cubicBezTo>
                      <a:pt x="1026" y="415"/>
                      <a:pt x="1026" y="415"/>
                      <a:pt x="1026" y="415"/>
                    </a:cubicBezTo>
                    <a:cubicBezTo>
                      <a:pt x="1009" y="407"/>
                      <a:pt x="1009" y="407"/>
                      <a:pt x="1009" y="407"/>
                    </a:cubicBezTo>
                    <a:cubicBezTo>
                      <a:pt x="973" y="437"/>
                      <a:pt x="973" y="437"/>
                      <a:pt x="973" y="437"/>
                    </a:cubicBezTo>
                    <a:cubicBezTo>
                      <a:pt x="965" y="449"/>
                      <a:pt x="965" y="449"/>
                      <a:pt x="965" y="449"/>
                    </a:cubicBezTo>
                    <a:cubicBezTo>
                      <a:pt x="947" y="447"/>
                      <a:pt x="947" y="447"/>
                      <a:pt x="947" y="447"/>
                    </a:cubicBezTo>
                    <a:cubicBezTo>
                      <a:pt x="921" y="441"/>
                      <a:pt x="921" y="441"/>
                      <a:pt x="921" y="441"/>
                    </a:cubicBezTo>
                    <a:cubicBezTo>
                      <a:pt x="907" y="430"/>
                      <a:pt x="907" y="430"/>
                      <a:pt x="907" y="430"/>
                    </a:cubicBezTo>
                    <a:cubicBezTo>
                      <a:pt x="910" y="399"/>
                      <a:pt x="910" y="399"/>
                      <a:pt x="910" y="399"/>
                    </a:cubicBezTo>
                    <a:cubicBezTo>
                      <a:pt x="919" y="385"/>
                      <a:pt x="919" y="385"/>
                      <a:pt x="919" y="385"/>
                    </a:cubicBezTo>
                    <a:cubicBezTo>
                      <a:pt x="946" y="385"/>
                      <a:pt x="946" y="385"/>
                      <a:pt x="946" y="385"/>
                    </a:cubicBezTo>
                    <a:cubicBezTo>
                      <a:pt x="974" y="398"/>
                      <a:pt x="974" y="398"/>
                      <a:pt x="974" y="398"/>
                    </a:cubicBezTo>
                    <a:cubicBezTo>
                      <a:pt x="981" y="383"/>
                      <a:pt x="981" y="383"/>
                      <a:pt x="981" y="383"/>
                    </a:cubicBezTo>
                    <a:cubicBezTo>
                      <a:pt x="969" y="377"/>
                      <a:pt x="969" y="377"/>
                      <a:pt x="969" y="377"/>
                    </a:cubicBezTo>
                    <a:cubicBezTo>
                      <a:pt x="979" y="353"/>
                      <a:pt x="979" y="353"/>
                      <a:pt x="979" y="353"/>
                    </a:cubicBezTo>
                    <a:cubicBezTo>
                      <a:pt x="1009" y="355"/>
                      <a:pt x="1009" y="355"/>
                      <a:pt x="1009" y="355"/>
                    </a:cubicBezTo>
                    <a:cubicBezTo>
                      <a:pt x="1036" y="332"/>
                      <a:pt x="1036" y="332"/>
                      <a:pt x="1036" y="332"/>
                    </a:cubicBezTo>
                    <a:cubicBezTo>
                      <a:pt x="1058" y="333"/>
                      <a:pt x="1058" y="333"/>
                      <a:pt x="1058" y="333"/>
                    </a:cubicBezTo>
                    <a:cubicBezTo>
                      <a:pt x="1076" y="340"/>
                      <a:pt x="1076" y="340"/>
                      <a:pt x="1076" y="340"/>
                    </a:cubicBezTo>
                    <a:cubicBezTo>
                      <a:pt x="1083" y="342"/>
                      <a:pt x="1083" y="342"/>
                      <a:pt x="1083" y="342"/>
                    </a:cubicBezTo>
                    <a:cubicBezTo>
                      <a:pt x="1085" y="314"/>
                      <a:pt x="1085" y="314"/>
                      <a:pt x="1085" y="314"/>
                    </a:cubicBezTo>
                    <a:cubicBezTo>
                      <a:pt x="1060" y="318"/>
                      <a:pt x="1060" y="318"/>
                      <a:pt x="1060" y="318"/>
                    </a:cubicBezTo>
                    <a:cubicBezTo>
                      <a:pt x="1057" y="296"/>
                      <a:pt x="1057" y="296"/>
                      <a:pt x="1057" y="296"/>
                    </a:cubicBezTo>
                    <a:cubicBezTo>
                      <a:pt x="1044" y="291"/>
                      <a:pt x="1044" y="291"/>
                      <a:pt x="1044" y="291"/>
                    </a:cubicBezTo>
                    <a:cubicBezTo>
                      <a:pt x="1045" y="277"/>
                      <a:pt x="1045" y="277"/>
                      <a:pt x="1045" y="277"/>
                    </a:cubicBezTo>
                    <a:cubicBezTo>
                      <a:pt x="1058" y="268"/>
                      <a:pt x="1058" y="268"/>
                      <a:pt x="1058" y="268"/>
                    </a:cubicBezTo>
                    <a:cubicBezTo>
                      <a:pt x="1086" y="263"/>
                      <a:pt x="1086" y="263"/>
                      <a:pt x="1086" y="263"/>
                    </a:cubicBezTo>
                    <a:cubicBezTo>
                      <a:pt x="1096" y="253"/>
                      <a:pt x="1096" y="253"/>
                      <a:pt x="1096" y="253"/>
                    </a:cubicBezTo>
                    <a:cubicBezTo>
                      <a:pt x="1017" y="144"/>
                      <a:pt x="901" y="61"/>
                      <a:pt x="760" y="28"/>
                    </a:cubicBezTo>
                    <a:cubicBezTo>
                      <a:pt x="760" y="28"/>
                      <a:pt x="759" y="28"/>
                      <a:pt x="759" y="28"/>
                    </a:cubicBezTo>
                    <a:cubicBezTo>
                      <a:pt x="636" y="0"/>
                      <a:pt x="514" y="13"/>
                      <a:pt x="406" y="59"/>
                    </a:cubicBezTo>
                    <a:cubicBezTo>
                      <a:pt x="434" y="66"/>
                      <a:pt x="434" y="66"/>
                      <a:pt x="434" y="66"/>
                    </a:cubicBezTo>
                    <a:cubicBezTo>
                      <a:pt x="445" y="75"/>
                      <a:pt x="445" y="75"/>
                      <a:pt x="445" y="75"/>
                    </a:cubicBezTo>
                    <a:cubicBezTo>
                      <a:pt x="468" y="86"/>
                      <a:pt x="468" y="86"/>
                      <a:pt x="468" y="86"/>
                    </a:cubicBezTo>
                    <a:cubicBezTo>
                      <a:pt x="467" y="96"/>
                      <a:pt x="467" y="96"/>
                      <a:pt x="467" y="96"/>
                    </a:cubicBezTo>
                    <a:cubicBezTo>
                      <a:pt x="505" y="106"/>
                      <a:pt x="505" y="106"/>
                      <a:pt x="505" y="106"/>
                    </a:cubicBezTo>
                    <a:cubicBezTo>
                      <a:pt x="502" y="93"/>
                      <a:pt x="502" y="93"/>
                      <a:pt x="502" y="93"/>
                    </a:cubicBezTo>
                    <a:cubicBezTo>
                      <a:pt x="469" y="84"/>
                      <a:pt x="469" y="84"/>
                      <a:pt x="469" y="84"/>
                    </a:cubicBezTo>
                    <a:cubicBezTo>
                      <a:pt x="479" y="78"/>
                      <a:pt x="479" y="78"/>
                      <a:pt x="479" y="78"/>
                    </a:cubicBezTo>
                    <a:cubicBezTo>
                      <a:pt x="478" y="69"/>
                      <a:pt x="478" y="69"/>
                      <a:pt x="478" y="69"/>
                    </a:cubicBezTo>
                    <a:cubicBezTo>
                      <a:pt x="448" y="62"/>
                      <a:pt x="448" y="62"/>
                      <a:pt x="448" y="62"/>
                    </a:cubicBezTo>
                    <a:cubicBezTo>
                      <a:pt x="486" y="45"/>
                      <a:pt x="486" y="45"/>
                      <a:pt x="486" y="45"/>
                    </a:cubicBezTo>
                    <a:cubicBezTo>
                      <a:pt x="518" y="52"/>
                      <a:pt x="518" y="52"/>
                      <a:pt x="518" y="52"/>
                    </a:cubicBezTo>
                    <a:cubicBezTo>
                      <a:pt x="528" y="76"/>
                      <a:pt x="528" y="76"/>
                      <a:pt x="528" y="76"/>
                    </a:cubicBezTo>
                    <a:cubicBezTo>
                      <a:pt x="553" y="83"/>
                      <a:pt x="553" y="83"/>
                      <a:pt x="553" y="83"/>
                    </a:cubicBezTo>
                    <a:cubicBezTo>
                      <a:pt x="571" y="72"/>
                      <a:pt x="571" y="72"/>
                      <a:pt x="571" y="72"/>
                    </a:cubicBezTo>
                    <a:cubicBezTo>
                      <a:pt x="581" y="80"/>
                      <a:pt x="581" y="80"/>
                      <a:pt x="581" y="80"/>
                    </a:cubicBezTo>
                    <a:cubicBezTo>
                      <a:pt x="555" y="96"/>
                      <a:pt x="555" y="96"/>
                      <a:pt x="555" y="96"/>
                    </a:cubicBezTo>
                    <a:cubicBezTo>
                      <a:pt x="555" y="96"/>
                      <a:pt x="527" y="89"/>
                      <a:pt x="528" y="90"/>
                    </a:cubicBezTo>
                    <a:cubicBezTo>
                      <a:pt x="530" y="90"/>
                      <a:pt x="526" y="110"/>
                      <a:pt x="526" y="110"/>
                    </a:cubicBezTo>
                    <a:cubicBezTo>
                      <a:pt x="561" y="117"/>
                      <a:pt x="561" y="117"/>
                      <a:pt x="561" y="117"/>
                    </a:cubicBezTo>
                    <a:cubicBezTo>
                      <a:pt x="567" y="108"/>
                      <a:pt x="567" y="108"/>
                      <a:pt x="567" y="108"/>
                    </a:cubicBezTo>
                    <a:cubicBezTo>
                      <a:pt x="591" y="112"/>
                      <a:pt x="591" y="112"/>
                      <a:pt x="591" y="112"/>
                    </a:cubicBezTo>
                    <a:cubicBezTo>
                      <a:pt x="597" y="99"/>
                      <a:pt x="597" y="99"/>
                      <a:pt x="597" y="99"/>
                    </a:cubicBezTo>
                    <a:cubicBezTo>
                      <a:pt x="583" y="94"/>
                      <a:pt x="583" y="94"/>
                      <a:pt x="583" y="94"/>
                    </a:cubicBezTo>
                    <a:cubicBezTo>
                      <a:pt x="591" y="82"/>
                      <a:pt x="591" y="82"/>
                      <a:pt x="591" y="82"/>
                    </a:cubicBezTo>
                    <a:cubicBezTo>
                      <a:pt x="602" y="81"/>
                      <a:pt x="602" y="81"/>
                      <a:pt x="602" y="81"/>
                    </a:cubicBezTo>
                    <a:cubicBezTo>
                      <a:pt x="639" y="92"/>
                      <a:pt x="639" y="92"/>
                      <a:pt x="639" y="92"/>
                    </a:cubicBezTo>
                    <a:cubicBezTo>
                      <a:pt x="614" y="106"/>
                      <a:pt x="614" y="106"/>
                      <a:pt x="614" y="106"/>
                    </a:cubicBezTo>
                    <a:cubicBezTo>
                      <a:pt x="614" y="121"/>
                      <a:pt x="614" y="121"/>
                      <a:pt x="614" y="121"/>
                    </a:cubicBezTo>
                    <a:cubicBezTo>
                      <a:pt x="635" y="129"/>
                      <a:pt x="635" y="129"/>
                      <a:pt x="635" y="129"/>
                    </a:cubicBezTo>
                    <a:cubicBezTo>
                      <a:pt x="639" y="103"/>
                      <a:pt x="639" y="103"/>
                      <a:pt x="639" y="103"/>
                    </a:cubicBezTo>
                    <a:cubicBezTo>
                      <a:pt x="662" y="97"/>
                      <a:pt x="662" y="97"/>
                      <a:pt x="662" y="97"/>
                    </a:cubicBezTo>
                    <a:cubicBezTo>
                      <a:pt x="700" y="101"/>
                      <a:pt x="700" y="101"/>
                      <a:pt x="700" y="101"/>
                    </a:cubicBezTo>
                    <a:cubicBezTo>
                      <a:pt x="737" y="129"/>
                      <a:pt x="737" y="129"/>
                      <a:pt x="737" y="129"/>
                    </a:cubicBezTo>
                    <a:cubicBezTo>
                      <a:pt x="747" y="136"/>
                      <a:pt x="747" y="136"/>
                      <a:pt x="747" y="136"/>
                    </a:cubicBezTo>
                    <a:cubicBezTo>
                      <a:pt x="742" y="156"/>
                      <a:pt x="742" y="156"/>
                      <a:pt x="742" y="156"/>
                    </a:cubicBezTo>
                    <a:cubicBezTo>
                      <a:pt x="758" y="164"/>
                      <a:pt x="758" y="164"/>
                      <a:pt x="758" y="164"/>
                    </a:cubicBezTo>
                    <a:cubicBezTo>
                      <a:pt x="746" y="178"/>
                      <a:pt x="746" y="178"/>
                      <a:pt x="746" y="178"/>
                    </a:cubicBezTo>
                    <a:cubicBezTo>
                      <a:pt x="727" y="174"/>
                      <a:pt x="727" y="174"/>
                      <a:pt x="727" y="174"/>
                    </a:cubicBezTo>
                    <a:cubicBezTo>
                      <a:pt x="722" y="173"/>
                      <a:pt x="722" y="173"/>
                      <a:pt x="722" y="173"/>
                    </a:cubicBezTo>
                    <a:cubicBezTo>
                      <a:pt x="711" y="189"/>
                      <a:pt x="711" y="189"/>
                      <a:pt x="711" y="189"/>
                    </a:cubicBezTo>
                    <a:cubicBezTo>
                      <a:pt x="660" y="164"/>
                      <a:pt x="660" y="164"/>
                      <a:pt x="660" y="164"/>
                    </a:cubicBezTo>
                    <a:cubicBezTo>
                      <a:pt x="707" y="151"/>
                      <a:pt x="707" y="151"/>
                      <a:pt x="707" y="151"/>
                    </a:cubicBezTo>
                    <a:cubicBezTo>
                      <a:pt x="694" y="134"/>
                      <a:pt x="694" y="134"/>
                      <a:pt x="694" y="134"/>
                    </a:cubicBezTo>
                    <a:cubicBezTo>
                      <a:pt x="657" y="130"/>
                      <a:pt x="657" y="130"/>
                      <a:pt x="657" y="130"/>
                    </a:cubicBezTo>
                    <a:cubicBezTo>
                      <a:pt x="653" y="132"/>
                      <a:pt x="653" y="132"/>
                      <a:pt x="653" y="132"/>
                    </a:cubicBezTo>
                    <a:cubicBezTo>
                      <a:pt x="653" y="132"/>
                      <a:pt x="653" y="132"/>
                      <a:pt x="653" y="132"/>
                    </a:cubicBezTo>
                    <a:cubicBezTo>
                      <a:pt x="652" y="133"/>
                      <a:pt x="652" y="133"/>
                      <a:pt x="652" y="133"/>
                    </a:cubicBezTo>
                    <a:cubicBezTo>
                      <a:pt x="639" y="141"/>
                      <a:pt x="639" y="141"/>
                      <a:pt x="639" y="141"/>
                    </a:cubicBezTo>
                    <a:cubicBezTo>
                      <a:pt x="621" y="139"/>
                      <a:pt x="621" y="139"/>
                      <a:pt x="621" y="139"/>
                    </a:cubicBezTo>
                    <a:cubicBezTo>
                      <a:pt x="620" y="148"/>
                      <a:pt x="620" y="148"/>
                      <a:pt x="620" y="148"/>
                    </a:cubicBezTo>
                    <a:cubicBezTo>
                      <a:pt x="626" y="152"/>
                      <a:pt x="626" y="152"/>
                      <a:pt x="626" y="152"/>
                    </a:cubicBezTo>
                    <a:cubicBezTo>
                      <a:pt x="625" y="155"/>
                      <a:pt x="625" y="155"/>
                      <a:pt x="625" y="155"/>
                    </a:cubicBezTo>
                    <a:cubicBezTo>
                      <a:pt x="610" y="153"/>
                      <a:pt x="610" y="153"/>
                      <a:pt x="610" y="153"/>
                    </a:cubicBezTo>
                    <a:cubicBezTo>
                      <a:pt x="607" y="161"/>
                      <a:pt x="607" y="161"/>
                      <a:pt x="607" y="161"/>
                    </a:cubicBezTo>
                    <a:cubicBezTo>
                      <a:pt x="594" y="159"/>
                      <a:pt x="594" y="159"/>
                      <a:pt x="594" y="159"/>
                    </a:cubicBezTo>
                    <a:cubicBezTo>
                      <a:pt x="595" y="142"/>
                      <a:pt x="595" y="142"/>
                      <a:pt x="595" y="142"/>
                    </a:cubicBezTo>
                    <a:cubicBezTo>
                      <a:pt x="569" y="144"/>
                      <a:pt x="569" y="144"/>
                      <a:pt x="569" y="144"/>
                    </a:cubicBezTo>
                    <a:cubicBezTo>
                      <a:pt x="512" y="161"/>
                      <a:pt x="512" y="161"/>
                      <a:pt x="512" y="161"/>
                    </a:cubicBezTo>
                    <a:cubicBezTo>
                      <a:pt x="513" y="183"/>
                      <a:pt x="513" y="183"/>
                      <a:pt x="513" y="183"/>
                    </a:cubicBezTo>
                    <a:cubicBezTo>
                      <a:pt x="525" y="195"/>
                      <a:pt x="525" y="195"/>
                      <a:pt x="525" y="195"/>
                    </a:cubicBezTo>
                    <a:cubicBezTo>
                      <a:pt x="552" y="206"/>
                      <a:pt x="552" y="206"/>
                      <a:pt x="552" y="206"/>
                    </a:cubicBezTo>
                    <a:cubicBezTo>
                      <a:pt x="545" y="237"/>
                      <a:pt x="545" y="237"/>
                      <a:pt x="545" y="237"/>
                    </a:cubicBezTo>
                    <a:cubicBezTo>
                      <a:pt x="558" y="238"/>
                      <a:pt x="558" y="238"/>
                      <a:pt x="558" y="238"/>
                    </a:cubicBezTo>
                    <a:cubicBezTo>
                      <a:pt x="576" y="216"/>
                      <a:pt x="576" y="216"/>
                      <a:pt x="576" y="216"/>
                    </a:cubicBezTo>
                    <a:cubicBezTo>
                      <a:pt x="607" y="214"/>
                      <a:pt x="607" y="214"/>
                      <a:pt x="607" y="214"/>
                    </a:cubicBezTo>
                    <a:cubicBezTo>
                      <a:pt x="616" y="176"/>
                      <a:pt x="616" y="176"/>
                      <a:pt x="616" y="176"/>
                    </a:cubicBezTo>
                    <a:cubicBezTo>
                      <a:pt x="635" y="167"/>
                      <a:pt x="635" y="167"/>
                      <a:pt x="635" y="167"/>
                    </a:cubicBezTo>
                    <a:cubicBezTo>
                      <a:pt x="673" y="186"/>
                      <a:pt x="673" y="186"/>
                      <a:pt x="673" y="186"/>
                    </a:cubicBezTo>
                    <a:cubicBezTo>
                      <a:pt x="664" y="210"/>
                      <a:pt x="664" y="210"/>
                      <a:pt x="664" y="210"/>
                    </a:cubicBezTo>
                    <a:cubicBezTo>
                      <a:pt x="675" y="213"/>
                      <a:pt x="675" y="213"/>
                      <a:pt x="675" y="213"/>
                    </a:cubicBezTo>
                    <a:cubicBezTo>
                      <a:pt x="708" y="205"/>
                      <a:pt x="708" y="205"/>
                      <a:pt x="708" y="205"/>
                    </a:cubicBezTo>
                    <a:cubicBezTo>
                      <a:pt x="702" y="238"/>
                      <a:pt x="702" y="238"/>
                      <a:pt x="702" y="238"/>
                    </a:cubicBezTo>
                    <a:cubicBezTo>
                      <a:pt x="710" y="247"/>
                      <a:pt x="710" y="247"/>
                      <a:pt x="710" y="247"/>
                    </a:cubicBezTo>
                    <a:cubicBezTo>
                      <a:pt x="720" y="256"/>
                      <a:pt x="720" y="256"/>
                      <a:pt x="720" y="256"/>
                    </a:cubicBezTo>
                    <a:cubicBezTo>
                      <a:pt x="714" y="276"/>
                      <a:pt x="714" y="276"/>
                      <a:pt x="714" y="276"/>
                    </a:cubicBezTo>
                    <a:cubicBezTo>
                      <a:pt x="703" y="277"/>
                      <a:pt x="703" y="277"/>
                      <a:pt x="703" y="277"/>
                    </a:cubicBezTo>
                    <a:cubicBezTo>
                      <a:pt x="700" y="290"/>
                      <a:pt x="700" y="290"/>
                      <a:pt x="700" y="290"/>
                    </a:cubicBezTo>
                    <a:cubicBezTo>
                      <a:pt x="714" y="302"/>
                      <a:pt x="714" y="302"/>
                      <a:pt x="714" y="302"/>
                    </a:cubicBezTo>
                    <a:cubicBezTo>
                      <a:pt x="711" y="315"/>
                      <a:pt x="711" y="315"/>
                      <a:pt x="711" y="315"/>
                    </a:cubicBezTo>
                    <a:cubicBezTo>
                      <a:pt x="703" y="314"/>
                      <a:pt x="703" y="314"/>
                      <a:pt x="703" y="314"/>
                    </a:cubicBezTo>
                    <a:cubicBezTo>
                      <a:pt x="703" y="313"/>
                      <a:pt x="703" y="313"/>
                      <a:pt x="703" y="313"/>
                    </a:cubicBezTo>
                    <a:cubicBezTo>
                      <a:pt x="695" y="309"/>
                      <a:pt x="695" y="309"/>
                      <a:pt x="695" y="309"/>
                    </a:cubicBezTo>
                    <a:cubicBezTo>
                      <a:pt x="675" y="297"/>
                      <a:pt x="675" y="297"/>
                      <a:pt x="675" y="297"/>
                    </a:cubicBezTo>
                    <a:cubicBezTo>
                      <a:pt x="676" y="286"/>
                      <a:pt x="676" y="286"/>
                      <a:pt x="676" y="286"/>
                    </a:cubicBezTo>
                    <a:cubicBezTo>
                      <a:pt x="676" y="286"/>
                      <a:pt x="676" y="286"/>
                      <a:pt x="676" y="286"/>
                    </a:cubicBezTo>
                    <a:cubicBezTo>
                      <a:pt x="686" y="282"/>
                      <a:pt x="686" y="282"/>
                      <a:pt x="686" y="282"/>
                    </a:cubicBezTo>
                    <a:cubicBezTo>
                      <a:pt x="688" y="273"/>
                      <a:pt x="688" y="273"/>
                      <a:pt x="688" y="273"/>
                    </a:cubicBezTo>
                    <a:cubicBezTo>
                      <a:pt x="679" y="268"/>
                      <a:pt x="679" y="268"/>
                      <a:pt x="679" y="268"/>
                    </a:cubicBezTo>
                    <a:cubicBezTo>
                      <a:pt x="675" y="276"/>
                      <a:pt x="675" y="276"/>
                      <a:pt x="675" y="276"/>
                    </a:cubicBezTo>
                    <a:cubicBezTo>
                      <a:pt x="657" y="275"/>
                      <a:pt x="657" y="275"/>
                      <a:pt x="657" y="275"/>
                    </a:cubicBezTo>
                    <a:cubicBezTo>
                      <a:pt x="655" y="274"/>
                      <a:pt x="655" y="274"/>
                      <a:pt x="655" y="274"/>
                    </a:cubicBezTo>
                    <a:cubicBezTo>
                      <a:pt x="655" y="275"/>
                      <a:pt x="655" y="275"/>
                      <a:pt x="655" y="275"/>
                    </a:cubicBezTo>
                    <a:cubicBezTo>
                      <a:pt x="649" y="274"/>
                      <a:pt x="649" y="274"/>
                      <a:pt x="649" y="274"/>
                    </a:cubicBezTo>
                    <a:cubicBezTo>
                      <a:pt x="646" y="264"/>
                      <a:pt x="646" y="264"/>
                      <a:pt x="646" y="264"/>
                    </a:cubicBezTo>
                    <a:cubicBezTo>
                      <a:pt x="641" y="260"/>
                      <a:pt x="641" y="260"/>
                      <a:pt x="641" y="260"/>
                    </a:cubicBezTo>
                    <a:cubicBezTo>
                      <a:pt x="629" y="257"/>
                      <a:pt x="629" y="257"/>
                      <a:pt x="629" y="257"/>
                    </a:cubicBezTo>
                    <a:cubicBezTo>
                      <a:pt x="623" y="260"/>
                      <a:pt x="623" y="260"/>
                      <a:pt x="623" y="260"/>
                    </a:cubicBezTo>
                    <a:cubicBezTo>
                      <a:pt x="620" y="270"/>
                      <a:pt x="620" y="270"/>
                      <a:pt x="620" y="270"/>
                    </a:cubicBezTo>
                    <a:cubicBezTo>
                      <a:pt x="630" y="276"/>
                      <a:pt x="630" y="276"/>
                      <a:pt x="630" y="276"/>
                    </a:cubicBezTo>
                    <a:cubicBezTo>
                      <a:pt x="640" y="280"/>
                      <a:pt x="640" y="280"/>
                      <a:pt x="640" y="280"/>
                    </a:cubicBezTo>
                    <a:cubicBezTo>
                      <a:pt x="637" y="281"/>
                      <a:pt x="637" y="281"/>
                      <a:pt x="637" y="281"/>
                    </a:cubicBezTo>
                    <a:cubicBezTo>
                      <a:pt x="626" y="289"/>
                      <a:pt x="626" y="289"/>
                      <a:pt x="626" y="289"/>
                    </a:cubicBezTo>
                    <a:cubicBezTo>
                      <a:pt x="623" y="283"/>
                      <a:pt x="623" y="283"/>
                      <a:pt x="623" y="283"/>
                    </a:cubicBezTo>
                    <a:cubicBezTo>
                      <a:pt x="614" y="278"/>
                      <a:pt x="614" y="278"/>
                      <a:pt x="614" y="278"/>
                    </a:cubicBezTo>
                    <a:cubicBezTo>
                      <a:pt x="584" y="296"/>
                      <a:pt x="584" y="296"/>
                      <a:pt x="584" y="296"/>
                    </a:cubicBezTo>
                    <a:cubicBezTo>
                      <a:pt x="587" y="299"/>
                      <a:pt x="587" y="299"/>
                      <a:pt x="587" y="299"/>
                    </a:cubicBezTo>
                    <a:cubicBezTo>
                      <a:pt x="545" y="311"/>
                      <a:pt x="545" y="311"/>
                      <a:pt x="545" y="311"/>
                    </a:cubicBezTo>
                    <a:cubicBezTo>
                      <a:pt x="503" y="339"/>
                      <a:pt x="503" y="339"/>
                      <a:pt x="503" y="339"/>
                    </a:cubicBezTo>
                    <a:cubicBezTo>
                      <a:pt x="497" y="354"/>
                      <a:pt x="497" y="354"/>
                      <a:pt x="497" y="354"/>
                    </a:cubicBezTo>
                    <a:cubicBezTo>
                      <a:pt x="457" y="369"/>
                      <a:pt x="457" y="369"/>
                      <a:pt x="457" y="369"/>
                    </a:cubicBezTo>
                    <a:cubicBezTo>
                      <a:pt x="436" y="382"/>
                      <a:pt x="436" y="382"/>
                      <a:pt x="436" y="382"/>
                    </a:cubicBezTo>
                    <a:cubicBezTo>
                      <a:pt x="430" y="417"/>
                      <a:pt x="430" y="417"/>
                      <a:pt x="430" y="417"/>
                    </a:cubicBezTo>
                    <a:cubicBezTo>
                      <a:pt x="409" y="400"/>
                      <a:pt x="409" y="400"/>
                      <a:pt x="409" y="400"/>
                    </a:cubicBezTo>
                    <a:cubicBezTo>
                      <a:pt x="414" y="380"/>
                      <a:pt x="414" y="380"/>
                      <a:pt x="414" y="380"/>
                    </a:cubicBezTo>
                    <a:cubicBezTo>
                      <a:pt x="348" y="365"/>
                      <a:pt x="348" y="365"/>
                      <a:pt x="348" y="365"/>
                    </a:cubicBezTo>
                    <a:cubicBezTo>
                      <a:pt x="310" y="374"/>
                      <a:pt x="310" y="374"/>
                      <a:pt x="310" y="374"/>
                    </a:cubicBezTo>
                    <a:cubicBezTo>
                      <a:pt x="288" y="398"/>
                      <a:pt x="288" y="398"/>
                      <a:pt x="288" y="398"/>
                    </a:cubicBezTo>
                    <a:cubicBezTo>
                      <a:pt x="278" y="419"/>
                      <a:pt x="278" y="419"/>
                      <a:pt x="278" y="419"/>
                    </a:cubicBezTo>
                    <a:cubicBezTo>
                      <a:pt x="282" y="442"/>
                      <a:pt x="282" y="442"/>
                      <a:pt x="282" y="442"/>
                    </a:cubicBezTo>
                    <a:cubicBezTo>
                      <a:pt x="308" y="451"/>
                      <a:pt x="308" y="451"/>
                      <a:pt x="308" y="451"/>
                    </a:cubicBezTo>
                    <a:cubicBezTo>
                      <a:pt x="358" y="433"/>
                      <a:pt x="358" y="433"/>
                      <a:pt x="358" y="433"/>
                    </a:cubicBezTo>
                    <a:cubicBezTo>
                      <a:pt x="358" y="448"/>
                      <a:pt x="358" y="448"/>
                      <a:pt x="358" y="448"/>
                    </a:cubicBezTo>
                    <a:cubicBezTo>
                      <a:pt x="339" y="469"/>
                      <a:pt x="339" y="469"/>
                      <a:pt x="339" y="469"/>
                    </a:cubicBezTo>
                    <a:cubicBezTo>
                      <a:pt x="371" y="482"/>
                      <a:pt x="371" y="482"/>
                      <a:pt x="371" y="482"/>
                    </a:cubicBezTo>
                    <a:cubicBezTo>
                      <a:pt x="362" y="533"/>
                      <a:pt x="362" y="533"/>
                      <a:pt x="362" y="533"/>
                    </a:cubicBezTo>
                    <a:cubicBezTo>
                      <a:pt x="405" y="551"/>
                      <a:pt x="405" y="551"/>
                      <a:pt x="405" y="551"/>
                    </a:cubicBezTo>
                    <a:cubicBezTo>
                      <a:pt x="441" y="525"/>
                      <a:pt x="441" y="525"/>
                      <a:pt x="441" y="525"/>
                    </a:cubicBezTo>
                    <a:cubicBezTo>
                      <a:pt x="474" y="540"/>
                      <a:pt x="474" y="540"/>
                      <a:pt x="474" y="540"/>
                    </a:cubicBezTo>
                    <a:cubicBezTo>
                      <a:pt x="482" y="559"/>
                      <a:pt x="482" y="559"/>
                      <a:pt x="482" y="559"/>
                    </a:cubicBezTo>
                    <a:cubicBezTo>
                      <a:pt x="515" y="565"/>
                      <a:pt x="515" y="565"/>
                      <a:pt x="515" y="565"/>
                    </a:cubicBezTo>
                    <a:cubicBezTo>
                      <a:pt x="519" y="556"/>
                      <a:pt x="519" y="556"/>
                      <a:pt x="519" y="556"/>
                    </a:cubicBezTo>
                    <a:cubicBezTo>
                      <a:pt x="535" y="569"/>
                      <a:pt x="535" y="569"/>
                      <a:pt x="535" y="569"/>
                    </a:cubicBezTo>
                    <a:cubicBezTo>
                      <a:pt x="548" y="605"/>
                      <a:pt x="548" y="605"/>
                      <a:pt x="548" y="605"/>
                    </a:cubicBezTo>
                    <a:cubicBezTo>
                      <a:pt x="583" y="614"/>
                      <a:pt x="583" y="614"/>
                      <a:pt x="583" y="614"/>
                    </a:cubicBezTo>
                    <a:cubicBezTo>
                      <a:pt x="591" y="640"/>
                      <a:pt x="591" y="640"/>
                      <a:pt x="591" y="640"/>
                    </a:cubicBezTo>
                    <a:cubicBezTo>
                      <a:pt x="586" y="668"/>
                      <a:pt x="586" y="668"/>
                      <a:pt x="586" y="668"/>
                    </a:cubicBezTo>
                    <a:cubicBezTo>
                      <a:pt x="609" y="683"/>
                      <a:pt x="609" y="683"/>
                      <a:pt x="609" y="683"/>
                    </a:cubicBezTo>
                    <a:cubicBezTo>
                      <a:pt x="622" y="692"/>
                      <a:pt x="622" y="692"/>
                      <a:pt x="622" y="692"/>
                    </a:cubicBezTo>
                    <a:cubicBezTo>
                      <a:pt x="671" y="704"/>
                      <a:pt x="671" y="704"/>
                      <a:pt x="671" y="704"/>
                    </a:cubicBezTo>
                    <a:cubicBezTo>
                      <a:pt x="680" y="731"/>
                      <a:pt x="680" y="731"/>
                      <a:pt x="680" y="731"/>
                    </a:cubicBezTo>
                    <a:cubicBezTo>
                      <a:pt x="700" y="743"/>
                      <a:pt x="700" y="743"/>
                      <a:pt x="700" y="743"/>
                    </a:cubicBezTo>
                    <a:cubicBezTo>
                      <a:pt x="691" y="761"/>
                      <a:pt x="691" y="761"/>
                      <a:pt x="691" y="761"/>
                    </a:cubicBezTo>
                    <a:cubicBezTo>
                      <a:pt x="660" y="786"/>
                      <a:pt x="660" y="786"/>
                      <a:pt x="660" y="786"/>
                    </a:cubicBezTo>
                    <a:cubicBezTo>
                      <a:pt x="638" y="852"/>
                      <a:pt x="638" y="852"/>
                      <a:pt x="638" y="852"/>
                    </a:cubicBezTo>
                    <a:cubicBezTo>
                      <a:pt x="612" y="864"/>
                      <a:pt x="612" y="864"/>
                      <a:pt x="612" y="864"/>
                    </a:cubicBezTo>
                    <a:cubicBezTo>
                      <a:pt x="580" y="855"/>
                      <a:pt x="580" y="855"/>
                      <a:pt x="580" y="855"/>
                    </a:cubicBezTo>
                    <a:cubicBezTo>
                      <a:pt x="565" y="872"/>
                      <a:pt x="565" y="872"/>
                      <a:pt x="565" y="872"/>
                    </a:cubicBezTo>
                    <a:cubicBezTo>
                      <a:pt x="565" y="872"/>
                      <a:pt x="565" y="872"/>
                      <a:pt x="565" y="872"/>
                    </a:cubicBezTo>
                    <a:cubicBezTo>
                      <a:pt x="565" y="908"/>
                      <a:pt x="565" y="908"/>
                      <a:pt x="565" y="908"/>
                    </a:cubicBezTo>
                    <a:cubicBezTo>
                      <a:pt x="555" y="917"/>
                      <a:pt x="555" y="917"/>
                      <a:pt x="555" y="917"/>
                    </a:cubicBezTo>
                    <a:cubicBezTo>
                      <a:pt x="520" y="945"/>
                      <a:pt x="520" y="945"/>
                      <a:pt x="520" y="945"/>
                    </a:cubicBezTo>
                    <a:cubicBezTo>
                      <a:pt x="504" y="963"/>
                      <a:pt x="504" y="963"/>
                      <a:pt x="504" y="963"/>
                    </a:cubicBezTo>
                    <a:cubicBezTo>
                      <a:pt x="467" y="971"/>
                      <a:pt x="467" y="971"/>
                      <a:pt x="467" y="971"/>
                    </a:cubicBezTo>
                    <a:cubicBezTo>
                      <a:pt x="445" y="969"/>
                      <a:pt x="445" y="969"/>
                      <a:pt x="445" y="969"/>
                    </a:cubicBezTo>
                    <a:cubicBezTo>
                      <a:pt x="442" y="978"/>
                      <a:pt x="442" y="978"/>
                      <a:pt x="442" y="978"/>
                    </a:cubicBezTo>
                    <a:cubicBezTo>
                      <a:pt x="456" y="986"/>
                      <a:pt x="456" y="986"/>
                      <a:pt x="456" y="986"/>
                    </a:cubicBezTo>
                    <a:cubicBezTo>
                      <a:pt x="452" y="996"/>
                      <a:pt x="452" y="996"/>
                      <a:pt x="452" y="996"/>
                    </a:cubicBezTo>
                    <a:cubicBezTo>
                      <a:pt x="435" y="1006"/>
                      <a:pt x="435" y="1006"/>
                      <a:pt x="435" y="1006"/>
                    </a:cubicBezTo>
                    <a:cubicBezTo>
                      <a:pt x="441" y="1018"/>
                      <a:pt x="441" y="1018"/>
                      <a:pt x="441" y="1018"/>
                    </a:cubicBezTo>
                    <a:cubicBezTo>
                      <a:pt x="457" y="1022"/>
                      <a:pt x="457" y="1022"/>
                      <a:pt x="457" y="1022"/>
                    </a:cubicBezTo>
                    <a:cubicBezTo>
                      <a:pt x="453" y="1035"/>
                      <a:pt x="453" y="1035"/>
                      <a:pt x="453" y="1035"/>
                    </a:cubicBezTo>
                    <a:cubicBezTo>
                      <a:pt x="446" y="1047"/>
                      <a:pt x="446" y="1047"/>
                      <a:pt x="446" y="1047"/>
                    </a:cubicBezTo>
                    <a:cubicBezTo>
                      <a:pt x="442" y="1056"/>
                      <a:pt x="442" y="1056"/>
                      <a:pt x="442" y="1056"/>
                    </a:cubicBezTo>
                    <a:cubicBezTo>
                      <a:pt x="462" y="1083"/>
                      <a:pt x="462" y="1083"/>
                      <a:pt x="462" y="1083"/>
                    </a:cubicBezTo>
                    <a:cubicBezTo>
                      <a:pt x="456" y="1093"/>
                      <a:pt x="456" y="1093"/>
                      <a:pt x="456" y="1093"/>
                    </a:cubicBezTo>
                    <a:cubicBezTo>
                      <a:pt x="423" y="1084"/>
                      <a:pt x="423" y="1084"/>
                      <a:pt x="423" y="1084"/>
                    </a:cubicBezTo>
                    <a:cubicBezTo>
                      <a:pt x="397" y="1048"/>
                      <a:pt x="397" y="1048"/>
                      <a:pt x="397" y="1048"/>
                    </a:cubicBezTo>
                    <a:cubicBezTo>
                      <a:pt x="382" y="996"/>
                      <a:pt x="382" y="996"/>
                      <a:pt x="382" y="996"/>
                    </a:cubicBezTo>
                    <a:cubicBezTo>
                      <a:pt x="395" y="954"/>
                      <a:pt x="395" y="954"/>
                      <a:pt x="395" y="954"/>
                    </a:cubicBezTo>
                    <a:cubicBezTo>
                      <a:pt x="382" y="923"/>
                      <a:pt x="382" y="923"/>
                      <a:pt x="382" y="923"/>
                    </a:cubicBezTo>
                    <a:cubicBezTo>
                      <a:pt x="400" y="881"/>
                      <a:pt x="400" y="881"/>
                      <a:pt x="400" y="881"/>
                    </a:cubicBezTo>
                    <a:cubicBezTo>
                      <a:pt x="389" y="875"/>
                      <a:pt x="389" y="875"/>
                      <a:pt x="389" y="875"/>
                    </a:cubicBezTo>
                    <a:cubicBezTo>
                      <a:pt x="411" y="779"/>
                      <a:pt x="411" y="779"/>
                      <a:pt x="411" y="779"/>
                    </a:cubicBezTo>
                    <a:cubicBezTo>
                      <a:pt x="411" y="779"/>
                      <a:pt x="384" y="747"/>
                      <a:pt x="382" y="747"/>
                    </a:cubicBezTo>
                    <a:cubicBezTo>
                      <a:pt x="381" y="746"/>
                      <a:pt x="366" y="739"/>
                      <a:pt x="366" y="739"/>
                    </a:cubicBezTo>
                    <a:cubicBezTo>
                      <a:pt x="367" y="720"/>
                      <a:pt x="367" y="720"/>
                      <a:pt x="367" y="720"/>
                    </a:cubicBezTo>
                    <a:cubicBezTo>
                      <a:pt x="337" y="657"/>
                      <a:pt x="337" y="657"/>
                      <a:pt x="337" y="657"/>
                    </a:cubicBezTo>
                    <a:cubicBezTo>
                      <a:pt x="346" y="639"/>
                      <a:pt x="346" y="639"/>
                      <a:pt x="346" y="639"/>
                    </a:cubicBezTo>
                    <a:cubicBezTo>
                      <a:pt x="354" y="608"/>
                      <a:pt x="354" y="608"/>
                      <a:pt x="354" y="608"/>
                    </a:cubicBezTo>
                    <a:cubicBezTo>
                      <a:pt x="388" y="594"/>
                      <a:pt x="388" y="594"/>
                      <a:pt x="388" y="594"/>
                    </a:cubicBezTo>
                    <a:cubicBezTo>
                      <a:pt x="392" y="559"/>
                      <a:pt x="392" y="559"/>
                      <a:pt x="392" y="559"/>
                    </a:cubicBezTo>
                    <a:cubicBezTo>
                      <a:pt x="350" y="546"/>
                      <a:pt x="350" y="546"/>
                      <a:pt x="350" y="546"/>
                    </a:cubicBezTo>
                    <a:cubicBezTo>
                      <a:pt x="326" y="500"/>
                      <a:pt x="326" y="500"/>
                      <a:pt x="326" y="500"/>
                    </a:cubicBezTo>
                    <a:cubicBezTo>
                      <a:pt x="303" y="488"/>
                      <a:pt x="303" y="488"/>
                      <a:pt x="303" y="488"/>
                    </a:cubicBezTo>
                    <a:cubicBezTo>
                      <a:pt x="289" y="481"/>
                      <a:pt x="289" y="481"/>
                      <a:pt x="289" y="481"/>
                    </a:cubicBezTo>
                    <a:cubicBezTo>
                      <a:pt x="294" y="468"/>
                      <a:pt x="294" y="468"/>
                      <a:pt x="294" y="468"/>
                    </a:cubicBezTo>
                    <a:cubicBezTo>
                      <a:pt x="275" y="461"/>
                      <a:pt x="275" y="461"/>
                      <a:pt x="275" y="461"/>
                    </a:cubicBezTo>
                    <a:cubicBezTo>
                      <a:pt x="273" y="469"/>
                      <a:pt x="273" y="469"/>
                      <a:pt x="273" y="469"/>
                    </a:cubicBezTo>
                    <a:cubicBezTo>
                      <a:pt x="227" y="445"/>
                      <a:pt x="227" y="445"/>
                      <a:pt x="227" y="445"/>
                    </a:cubicBezTo>
                    <a:cubicBezTo>
                      <a:pt x="214" y="411"/>
                      <a:pt x="214" y="411"/>
                      <a:pt x="214" y="411"/>
                    </a:cubicBezTo>
                    <a:cubicBezTo>
                      <a:pt x="226" y="398"/>
                      <a:pt x="226" y="398"/>
                      <a:pt x="226" y="398"/>
                    </a:cubicBezTo>
                    <a:cubicBezTo>
                      <a:pt x="205" y="346"/>
                      <a:pt x="205" y="346"/>
                      <a:pt x="205" y="346"/>
                    </a:cubicBezTo>
                    <a:cubicBezTo>
                      <a:pt x="208" y="312"/>
                      <a:pt x="208" y="312"/>
                      <a:pt x="208" y="312"/>
                    </a:cubicBezTo>
                    <a:cubicBezTo>
                      <a:pt x="195" y="309"/>
                      <a:pt x="195" y="309"/>
                      <a:pt x="195" y="309"/>
                    </a:cubicBezTo>
                    <a:cubicBezTo>
                      <a:pt x="192" y="342"/>
                      <a:pt x="192" y="342"/>
                      <a:pt x="192" y="342"/>
                    </a:cubicBezTo>
                    <a:cubicBezTo>
                      <a:pt x="206" y="380"/>
                      <a:pt x="206" y="380"/>
                      <a:pt x="206" y="380"/>
                    </a:cubicBezTo>
                    <a:cubicBezTo>
                      <a:pt x="200" y="392"/>
                      <a:pt x="200" y="392"/>
                      <a:pt x="200" y="392"/>
                    </a:cubicBezTo>
                    <a:cubicBezTo>
                      <a:pt x="183" y="385"/>
                      <a:pt x="183" y="385"/>
                      <a:pt x="183" y="385"/>
                    </a:cubicBezTo>
                    <a:cubicBezTo>
                      <a:pt x="169" y="342"/>
                      <a:pt x="169" y="342"/>
                      <a:pt x="169" y="342"/>
                    </a:cubicBezTo>
                    <a:cubicBezTo>
                      <a:pt x="180" y="298"/>
                      <a:pt x="180" y="298"/>
                      <a:pt x="180" y="298"/>
                    </a:cubicBezTo>
                    <a:cubicBezTo>
                      <a:pt x="159" y="281"/>
                      <a:pt x="159" y="281"/>
                      <a:pt x="159" y="281"/>
                    </a:cubicBezTo>
                    <a:cubicBezTo>
                      <a:pt x="166" y="249"/>
                      <a:pt x="166" y="249"/>
                      <a:pt x="166" y="249"/>
                    </a:cubicBezTo>
                    <a:cubicBezTo>
                      <a:pt x="122" y="310"/>
                      <a:pt x="89" y="380"/>
                      <a:pt x="71" y="458"/>
                    </a:cubicBezTo>
                    <a:cubicBezTo>
                      <a:pt x="0" y="766"/>
                      <a:pt x="193" y="1074"/>
                      <a:pt x="501" y="1146"/>
                    </a:cubicBezTo>
                    <a:cubicBezTo>
                      <a:pt x="501" y="1146"/>
                      <a:pt x="502" y="1146"/>
                      <a:pt x="502" y="1146"/>
                    </a:cubicBezTo>
                    <a:cubicBezTo>
                      <a:pt x="676" y="1186"/>
                      <a:pt x="850" y="1141"/>
                      <a:pt x="982" y="1039"/>
                    </a:cubicBezTo>
                    <a:cubicBezTo>
                      <a:pt x="963" y="1035"/>
                      <a:pt x="963" y="1035"/>
                      <a:pt x="963" y="1035"/>
                    </a:cubicBezTo>
                    <a:cubicBezTo>
                      <a:pt x="972" y="998"/>
                      <a:pt x="972" y="998"/>
                      <a:pt x="972" y="998"/>
                    </a:cubicBezTo>
                    <a:cubicBezTo>
                      <a:pt x="957" y="964"/>
                      <a:pt x="957" y="964"/>
                      <a:pt x="957" y="964"/>
                    </a:cubicBezTo>
                    <a:cubicBezTo>
                      <a:pt x="968" y="920"/>
                      <a:pt x="968" y="920"/>
                      <a:pt x="968" y="920"/>
                    </a:cubicBezTo>
                    <a:cubicBezTo>
                      <a:pt x="955" y="900"/>
                      <a:pt x="955" y="900"/>
                      <a:pt x="955" y="900"/>
                    </a:cubicBezTo>
                    <a:cubicBezTo>
                      <a:pt x="958" y="881"/>
                      <a:pt x="958" y="881"/>
                      <a:pt x="958" y="881"/>
                    </a:cubicBezTo>
                    <a:cubicBezTo>
                      <a:pt x="988" y="846"/>
                      <a:pt x="988" y="846"/>
                      <a:pt x="988" y="846"/>
                    </a:cubicBezTo>
                    <a:cubicBezTo>
                      <a:pt x="965" y="768"/>
                      <a:pt x="965" y="768"/>
                      <a:pt x="965" y="768"/>
                    </a:cubicBezTo>
                    <a:cubicBezTo>
                      <a:pt x="980" y="722"/>
                      <a:pt x="980" y="722"/>
                      <a:pt x="980" y="722"/>
                    </a:cubicBezTo>
                    <a:cubicBezTo>
                      <a:pt x="946" y="710"/>
                      <a:pt x="946" y="710"/>
                      <a:pt x="946" y="710"/>
                    </a:cubicBezTo>
                    <a:cubicBezTo>
                      <a:pt x="936" y="694"/>
                      <a:pt x="936" y="694"/>
                      <a:pt x="936" y="694"/>
                    </a:cubicBezTo>
                    <a:cubicBezTo>
                      <a:pt x="912" y="689"/>
                      <a:pt x="912" y="689"/>
                      <a:pt x="912" y="689"/>
                    </a:cubicBezTo>
                    <a:cubicBezTo>
                      <a:pt x="897" y="697"/>
                      <a:pt x="897" y="697"/>
                      <a:pt x="897" y="697"/>
                    </a:cubicBezTo>
                    <a:cubicBezTo>
                      <a:pt x="855" y="687"/>
                      <a:pt x="855" y="687"/>
                      <a:pt x="855" y="687"/>
                    </a:cubicBezTo>
                    <a:cubicBezTo>
                      <a:pt x="853" y="691"/>
                      <a:pt x="853" y="691"/>
                      <a:pt x="853" y="691"/>
                    </a:cubicBezTo>
                    <a:cubicBezTo>
                      <a:pt x="830" y="685"/>
                      <a:pt x="830" y="685"/>
                      <a:pt x="830" y="685"/>
                    </a:cubicBezTo>
                    <a:cubicBezTo>
                      <a:pt x="791" y="612"/>
                      <a:pt x="791" y="612"/>
                      <a:pt x="791" y="612"/>
                    </a:cubicBezTo>
                    <a:cubicBezTo>
                      <a:pt x="802" y="565"/>
                      <a:pt x="802" y="565"/>
                      <a:pt x="802" y="565"/>
                    </a:cubicBezTo>
                    <a:cubicBezTo>
                      <a:pt x="812" y="564"/>
                      <a:pt x="812" y="564"/>
                      <a:pt x="812" y="564"/>
                    </a:cubicBezTo>
                    <a:cubicBezTo>
                      <a:pt x="819" y="546"/>
                      <a:pt x="819" y="546"/>
                      <a:pt x="819" y="546"/>
                    </a:cubicBezTo>
                    <a:cubicBezTo>
                      <a:pt x="807" y="543"/>
                      <a:pt x="807" y="543"/>
                      <a:pt x="807" y="543"/>
                    </a:cubicBezTo>
                    <a:cubicBezTo>
                      <a:pt x="806" y="523"/>
                      <a:pt x="806" y="523"/>
                      <a:pt x="806" y="523"/>
                    </a:cubicBezTo>
                    <a:cubicBezTo>
                      <a:pt x="878" y="493"/>
                      <a:pt x="878" y="493"/>
                      <a:pt x="878" y="493"/>
                    </a:cubicBezTo>
                    <a:cubicBezTo>
                      <a:pt x="885" y="461"/>
                      <a:pt x="885" y="461"/>
                      <a:pt x="885" y="461"/>
                    </a:cubicBezTo>
                    <a:cubicBezTo>
                      <a:pt x="919" y="452"/>
                      <a:pt x="919" y="452"/>
                      <a:pt x="919" y="452"/>
                    </a:cubicBezTo>
                    <a:cubicBezTo>
                      <a:pt x="931" y="456"/>
                      <a:pt x="931" y="456"/>
                      <a:pt x="931" y="456"/>
                    </a:cubicBezTo>
                    <a:cubicBezTo>
                      <a:pt x="956" y="461"/>
                      <a:pt x="956" y="461"/>
                      <a:pt x="956" y="461"/>
                    </a:cubicBezTo>
                    <a:cubicBezTo>
                      <a:pt x="978" y="455"/>
                      <a:pt x="978" y="455"/>
                      <a:pt x="978" y="455"/>
                    </a:cubicBezTo>
                    <a:cubicBezTo>
                      <a:pt x="1042" y="465"/>
                      <a:pt x="1042" y="465"/>
                      <a:pt x="1042" y="465"/>
                    </a:cubicBezTo>
                    <a:cubicBezTo>
                      <a:pt x="1034" y="497"/>
                      <a:pt x="1034" y="497"/>
                      <a:pt x="1034" y="497"/>
                    </a:cubicBezTo>
                    <a:cubicBezTo>
                      <a:pt x="1081" y="521"/>
                      <a:pt x="1081" y="521"/>
                      <a:pt x="1081" y="521"/>
                    </a:cubicBezTo>
                    <a:cubicBezTo>
                      <a:pt x="1089" y="530"/>
                      <a:pt x="1089" y="530"/>
                      <a:pt x="1089" y="530"/>
                    </a:cubicBezTo>
                    <a:cubicBezTo>
                      <a:pt x="1098" y="532"/>
                      <a:pt x="1098" y="532"/>
                      <a:pt x="1098" y="532"/>
                    </a:cubicBezTo>
                    <a:cubicBezTo>
                      <a:pt x="1102" y="515"/>
                      <a:pt x="1102" y="515"/>
                      <a:pt x="1102" y="515"/>
                    </a:cubicBezTo>
                    <a:cubicBezTo>
                      <a:pt x="1131" y="519"/>
                      <a:pt x="1131" y="519"/>
                      <a:pt x="1131" y="519"/>
                    </a:cubicBezTo>
                    <a:cubicBezTo>
                      <a:pt x="1154" y="545"/>
                      <a:pt x="1154" y="545"/>
                      <a:pt x="1154" y="545"/>
                    </a:cubicBezTo>
                    <a:cubicBezTo>
                      <a:pt x="1198" y="556"/>
                      <a:pt x="1198" y="556"/>
                      <a:pt x="1198" y="556"/>
                    </a:cubicBezTo>
                    <a:cubicBezTo>
                      <a:pt x="1202" y="553"/>
                      <a:pt x="1202" y="553"/>
                      <a:pt x="1202" y="553"/>
                    </a:cubicBezTo>
                    <a:cubicBezTo>
                      <a:pt x="1201" y="537"/>
                      <a:pt x="1200" y="521"/>
                      <a:pt x="1197" y="506"/>
                    </a:cubicBezTo>
                    <a:moveTo>
                      <a:pt x="970" y="286"/>
                    </a:moveTo>
                    <a:cubicBezTo>
                      <a:pt x="977" y="279"/>
                      <a:pt x="977" y="279"/>
                      <a:pt x="977" y="279"/>
                    </a:cubicBezTo>
                    <a:cubicBezTo>
                      <a:pt x="996" y="279"/>
                      <a:pt x="996" y="279"/>
                      <a:pt x="996" y="279"/>
                    </a:cubicBezTo>
                    <a:cubicBezTo>
                      <a:pt x="996" y="303"/>
                      <a:pt x="996" y="303"/>
                      <a:pt x="996" y="303"/>
                    </a:cubicBezTo>
                    <a:cubicBezTo>
                      <a:pt x="1002" y="321"/>
                      <a:pt x="1002" y="321"/>
                      <a:pt x="1002" y="321"/>
                    </a:cubicBezTo>
                    <a:cubicBezTo>
                      <a:pt x="1007" y="330"/>
                      <a:pt x="1007" y="330"/>
                      <a:pt x="1007" y="330"/>
                    </a:cubicBezTo>
                    <a:cubicBezTo>
                      <a:pt x="1018" y="337"/>
                      <a:pt x="1018" y="337"/>
                      <a:pt x="1018" y="337"/>
                    </a:cubicBezTo>
                    <a:cubicBezTo>
                      <a:pt x="1003" y="348"/>
                      <a:pt x="1003" y="348"/>
                      <a:pt x="1003" y="348"/>
                    </a:cubicBezTo>
                    <a:cubicBezTo>
                      <a:pt x="981" y="345"/>
                      <a:pt x="981" y="345"/>
                      <a:pt x="981" y="345"/>
                    </a:cubicBezTo>
                    <a:cubicBezTo>
                      <a:pt x="965" y="341"/>
                      <a:pt x="965" y="341"/>
                      <a:pt x="965" y="341"/>
                    </a:cubicBezTo>
                    <a:cubicBezTo>
                      <a:pt x="971" y="322"/>
                      <a:pt x="971" y="322"/>
                      <a:pt x="971" y="322"/>
                    </a:cubicBezTo>
                    <a:cubicBezTo>
                      <a:pt x="986" y="323"/>
                      <a:pt x="986" y="323"/>
                      <a:pt x="986" y="323"/>
                    </a:cubicBezTo>
                    <a:cubicBezTo>
                      <a:pt x="986" y="313"/>
                      <a:pt x="986" y="313"/>
                      <a:pt x="986" y="313"/>
                    </a:cubicBezTo>
                    <a:cubicBezTo>
                      <a:pt x="976" y="303"/>
                      <a:pt x="976" y="303"/>
                      <a:pt x="976" y="303"/>
                    </a:cubicBezTo>
                    <a:cubicBezTo>
                      <a:pt x="968" y="294"/>
                      <a:pt x="968" y="294"/>
                      <a:pt x="968" y="294"/>
                    </a:cubicBezTo>
                    <a:cubicBezTo>
                      <a:pt x="970" y="286"/>
                      <a:pt x="970" y="286"/>
                      <a:pt x="970" y="286"/>
                    </a:cubicBezTo>
                    <a:moveTo>
                      <a:pt x="932" y="313"/>
                    </a:moveTo>
                    <a:cubicBezTo>
                      <a:pt x="947" y="298"/>
                      <a:pt x="947" y="298"/>
                      <a:pt x="947" y="298"/>
                    </a:cubicBezTo>
                    <a:cubicBezTo>
                      <a:pt x="963" y="298"/>
                      <a:pt x="963" y="298"/>
                      <a:pt x="963" y="298"/>
                    </a:cubicBezTo>
                    <a:cubicBezTo>
                      <a:pt x="973" y="305"/>
                      <a:pt x="973" y="305"/>
                      <a:pt x="973" y="305"/>
                    </a:cubicBezTo>
                    <a:cubicBezTo>
                      <a:pt x="969" y="317"/>
                      <a:pt x="969" y="317"/>
                      <a:pt x="969" y="317"/>
                    </a:cubicBezTo>
                    <a:cubicBezTo>
                      <a:pt x="942" y="328"/>
                      <a:pt x="942" y="328"/>
                      <a:pt x="942" y="328"/>
                    </a:cubicBezTo>
                    <a:cubicBezTo>
                      <a:pt x="929" y="325"/>
                      <a:pt x="929" y="325"/>
                      <a:pt x="929" y="325"/>
                    </a:cubicBezTo>
                    <a:cubicBezTo>
                      <a:pt x="932" y="313"/>
                      <a:pt x="932" y="313"/>
                      <a:pt x="932" y="313"/>
                    </a:cubicBezTo>
                    <a:moveTo>
                      <a:pt x="627" y="301"/>
                    </a:moveTo>
                    <a:cubicBezTo>
                      <a:pt x="643" y="305"/>
                      <a:pt x="643" y="305"/>
                      <a:pt x="643" y="305"/>
                    </a:cubicBezTo>
                    <a:cubicBezTo>
                      <a:pt x="648" y="297"/>
                      <a:pt x="648" y="297"/>
                      <a:pt x="648" y="297"/>
                    </a:cubicBezTo>
                    <a:cubicBezTo>
                      <a:pt x="654" y="298"/>
                      <a:pt x="654" y="298"/>
                      <a:pt x="654" y="298"/>
                    </a:cubicBezTo>
                    <a:cubicBezTo>
                      <a:pt x="661" y="301"/>
                      <a:pt x="661" y="301"/>
                      <a:pt x="661" y="301"/>
                    </a:cubicBezTo>
                    <a:cubicBezTo>
                      <a:pt x="657" y="307"/>
                      <a:pt x="657" y="307"/>
                      <a:pt x="657" y="307"/>
                    </a:cubicBezTo>
                    <a:cubicBezTo>
                      <a:pt x="649" y="306"/>
                      <a:pt x="649" y="306"/>
                      <a:pt x="649" y="306"/>
                    </a:cubicBezTo>
                    <a:cubicBezTo>
                      <a:pt x="645" y="313"/>
                      <a:pt x="645" y="313"/>
                      <a:pt x="645" y="313"/>
                    </a:cubicBezTo>
                    <a:cubicBezTo>
                      <a:pt x="638" y="316"/>
                      <a:pt x="638" y="316"/>
                      <a:pt x="638" y="316"/>
                    </a:cubicBezTo>
                    <a:cubicBezTo>
                      <a:pt x="628" y="314"/>
                      <a:pt x="628" y="314"/>
                      <a:pt x="628" y="314"/>
                    </a:cubicBezTo>
                    <a:cubicBezTo>
                      <a:pt x="628" y="312"/>
                      <a:pt x="629" y="310"/>
                      <a:pt x="629" y="310"/>
                    </a:cubicBezTo>
                    <a:cubicBezTo>
                      <a:pt x="625" y="309"/>
                      <a:pt x="625" y="309"/>
                      <a:pt x="625" y="309"/>
                    </a:cubicBezTo>
                    <a:cubicBezTo>
                      <a:pt x="627" y="301"/>
                      <a:pt x="627" y="301"/>
                      <a:pt x="627" y="301"/>
                    </a:cubicBezTo>
                    <a:moveTo>
                      <a:pt x="601" y="310"/>
                    </a:moveTo>
                    <a:cubicBezTo>
                      <a:pt x="603" y="302"/>
                      <a:pt x="603" y="302"/>
                      <a:pt x="603" y="302"/>
                    </a:cubicBezTo>
                    <a:cubicBezTo>
                      <a:pt x="610" y="297"/>
                      <a:pt x="610" y="297"/>
                      <a:pt x="610" y="297"/>
                    </a:cubicBezTo>
                    <a:cubicBezTo>
                      <a:pt x="616" y="304"/>
                      <a:pt x="616" y="304"/>
                      <a:pt x="616" y="304"/>
                    </a:cubicBezTo>
                    <a:cubicBezTo>
                      <a:pt x="613" y="312"/>
                      <a:pt x="613" y="312"/>
                      <a:pt x="613" y="312"/>
                    </a:cubicBezTo>
                    <a:cubicBezTo>
                      <a:pt x="601" y="310"/>
                      <a:pt x="601" y="310"/>
                      <a:pt x="601" y="310"/>
                    </a:cubicBezTo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n-US" dirty="0">
                  <a:latin typeface="+mn-lt"/>
                </a:endParaRPr>
              </a:p>
            </p:txBody>
          </p:sp>
          <p:sp>
            <p:nvSpPr>
              <p:cNvPr id="91196" name="Freeform 43"/>
              <p:cNvSpPr/>
              <p:nvPr/>
            </p:nvSpPr>
            <p:spPr bwMode="auto">
              <a:xfrm>
                <a:off x="818606" y="2306301"/>
                <a:ext cx="612902" cy="1228971"/>
              </a:xfrm>
              <a:custGeom>
                <a:avLst/>
                <a:gdLst>
                  <a:gd name="T0" fmla="*/ 819544 w 462"/>
                  <a:gd name="T1" fmla="*/ 0 h 926"/>
                  <a:gd name="T2" fmla="*/ 322315 w 462"/>
                  <a:gd name="T3" fmla="*/ 518913 h 926"/>
                  <a:gd name="T4" fmla="*/ 21619 w 462"/>
                  <a:gd name="T5" fmla="*/ 1138070 h 926"/>
                  <a:gd name="T6" fmla="*/ 485437 w 462"/>
                  <a:gd name="T7" fmla="*/ 1578359 h 926"/>
                  <a:gd name="T8" fmla="*/ 579773 w 462"/>
                  <a:gd name="T9" fmla="*/ 778369 h 926"/>
                  <a:gd name="T10" fmla="*/ 862781 w 462"/>
                  <a:gd name="T11" fmla="*/ 338079 h 926"/>
                  <a:gd name="T12" fmla="*/ 866712 w 462"/>
                  <a:gd name="T13" fmla="*/ 328251 h 926"/>
                  <a:gd name="T14" fmla="*/ 896192 w 462"/>
                  <a:gd name="T15" fmla="*/ 123831 h 926"/>
                  <a:gd name="T16" fmla="*/ 819544 w 462"/>
                  <a:gd name="T17" fmla="*/ 0 h 926"/>
                  <a:gd name="T18" fmla="*/ 0 60000 65536"/>
                  <a:gd name="T19" fmla="*/ 0 60000 65536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</a:gdLst>
                <a:ahLst/>
                <a:cxnLst>
                  <a:cxn ang="T18">
                    <a:pos x="T0" y="T1"/>
                  </a:cxn>
                  <a:cxn ang="T19">
                    <a:pos x="T2" y="T3"/>
                  </a:cxn>
                  <a:cxn ang="T20">
                    <a:pos x="T4" y="T5"/>
                  </a:cxn>
                  <a:cxn ang="T21">
                    <a:pos x="T6" y="T7"/>
                  </a:cxn>
                  <a:cxn ang="T22">
                    <a:pos x="T8" y="T9"/>
                  </a:cxn>
                  <a:cxn ang="T23">
                    <a:pos x="T10" y="T11"/>
                  </a:cxn>
                  <a:cxn ang="T24">
                    <a:pos x="T12" y="T13"/>
                  </a:cxn>
                  <a:cxn ang="T25">
                    <a:pos x="T14" y="T15"/>
                  </a:cxn>
                  <a:cxn ang="T26">
                    <a:pos x="T16" y="T17"/>
                  </a:cxn>
                </a:cxnLst>
                <a:rect l="0" t="0" r="r" b="b"/>
                <a:pathLst>
                  <a:path w="462" h="926">
                    <a:moveTo>
                      <a:pt x="417" y="0"/>
                    </a:moveTo>
                    <a:cubicBezTo>
                      <a:pt x="417" y="0"/>
                      <a:pt x="328" y="118"/>
                      <a:pt x="164" y="264"/>
                    </a:cubicBezTo>
                    <a:cubicBezTo>
                      <a:pt x="0" y="409"/>
                      <a:pt x="11" y="579"/>
                      <a:pt x="11" y="579"/>
                    </a:cubicBezTo>
                    <a:cubicBezTo>
                      <a:pt x="11" y="579"/>
                      <a:pt x="89" y="926"/>
                      <a:pt x="247" y="803"/>
                    </a:cubicBezTo>
                    <a:cubicBezTo>
                      <a:pt x="367" y="709"/>
                      <a:pt x="323" y="494"/>
                      <a:pt x="295" y="396"/>
                    </a:cubicBezTo>
                    <a:cubicBezTo>
                      <a:pt x="374" y="301"/>
                      <a:pt x="417" y="228"/>
                      <a:pt x="439" y="172"/>
                    </a:cubicBezTo>
                    <a:cubicBezTo>
                      <a:pt x="440" y="170"/>
                      <a:pt x="440" y="169"/>
                      <a:pt x="441" y="167"/>
                    </a:cubicBezTo>
                    <a:cubicBezTo>
                      <a:pt x="460" y="123"/>
                      <a:pt x="462" y="89"/>
                      <a:pt x="456" y="63"/>
                    </a:cubicBezTo>
                    <a:cubicBezTo>
                      <a:pt x="448" y="15"/>
                      <a:pt x="417" y="0"/>
                      <a:pt x="417" y="0"/>
                    </a:cubicBezTo>
                    <a:close/>
                  </a:path>
                </a:pathLst>
              </a:custGeom>
              <a:solidFill>
                <a:srgbClr val="F3D2B0"/>
              </a:solidFill>
              <a:ln w="9525">
                <a:noFill/>
                <a:round/>
              </a:ln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Group 55"/>
          <p:cNvGrpSpPr/>
          <p:nvPr/>
        </p:nvGrpSpPr>
        <p:grpSpPr bwMode="auto">
          <a:xfrm>
            <a:off x="2446838" y="3911430"/>
            <a:ext cx="500088" cy="364930"/>
            <a:chOff x="5391335" y="5117672"/>
            <a:chExt cx="740855" cy="540467"/>
          </a:xfrm>
        </p:grpSpPr>
        <p:sp>
          <p:nvSpPr>
            <p:cNvPr id="91255" name="Freeform 71"/>
            <p:cNvSpPr/>
            <p:nvPr/>
          </p:nvSpPr>
          <p:spPr bwMode="auto">
            <a:xfrm>
              <a:off x="5764673" y="5117672"/>
              <a:ext cx="367517" cy="357539"/>
            </a:xfrm>
            <a:custGeom>
              <a:avLst/>
              <a:gdLst>
                <a:gd name="T0" fmla="*/ 204394 w 187"/>
                <a:gd name="T1" fmla="*/ 7858 h 182"/>
                <a:gd name="T2" fmla="*/ 159192 w 187"/>
                <a:gd name="T3" fmla="*/ 33397 h 182"/>
                <a:gd name="T4" fmla="*/ 125781 w 187"/>
                <a:gd name="T5" fmla="*/ 115906 h 182"/>
                <a:gd name="T6" fmla="*/ 39307 w 187"/>
                <a:gd name="T7" fmla="*/ 141444 h 182"/>
                <a:gd name="T8" fmla="*/ 11792 w 187"/>
                <a:gd name="T9" fmla="*/ 184663 h 182"/>
                <a:gd name="T10" fmla="*/ 33411 w 187"/>
                <a:gd name="T11" fmla="*/ 290746 h 182"/>
                <a:gd name="T12" fmla="*/ 58960 w 187"/>
                <a:gd name="T13" fmla="*/ 310391 h 182"/>
                <a:gd name="T14" fmla="*/ 316418 w 187"/>
                <a:gd name="T15" fmla="*/ 324143 h 182"/>
                <a:gd name="T16" fmla="*/ 326245 w 187"/>
                <a:gd name="T17" fmla="*/ 66793 h 182"/>
                <a:gd name="T18" fmla="*/ 306592 w 187"/>
                <a:gd name="T19" fmla="*/ 39290 h 182"/>
                <a:gd name="T20" fmla="*/ 204394 w 187"/>
                <a:gd name="T21" fmla="*/ 7858 h 18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87" h="182">
                  <a:moveTo>
                    <a:pt x="104" y="4"/>
                  </a:moveTo>
                  <a:cubicBezTo>
                    <a:pt x="96" y="6"/>
                    <a:pt x="88" y="10"/>
                    <a:pt x="81" y="17"/>
                  </a:cubicBezTo>
                  <a:cubicBezTo>
                    <a:pt x="69" y="28"/>
                    <a:pt x="63" y="43"/>
                    <a:pt x="64" y="59"/>
                  </a:cubicBezTo>
                  <a:cubicBezTo>
                    <a:pt x="48" y="57"/>
                    <a:pt x="32" y="61"/>
                    <a:pt x="20" y="72"/>
                  </a:cubicBezTo>
                  <a:cubicBezTo>
                    <a:pt x="13" y="78"/>
                    <a:pt x="9" y="86"/>
                    <a:pt x="6" y="94"/>
                  </a:cubicBezTo>
                  <a:cubicBezTo>
                    <a:pt x="0" y="112"/>
                    <a:pt x="3" y="133"/>
                    <a:pt x="17" y="148"/>
                  </a:cubicBezTo>
                  <a:cubicBezTo>
                    <a:pt x="21" y="152"/>
                    <a:pt x="25" y="155"/>
                    <a:pt x="30" y="158"/>
                  </a:cubicBezTo>
                  <a:cubicBezTo>
                    <a:pt x="65" y="182"/>
                    <a:pt x="161" y="165"/>
                    <a:pt x="161" y="165"/>
                  </a:cubicBezTo>
                  <a:cubicBezTo>
                    <a:pt x="161" y="165"/>
                    <a:pt x="187" y="70"/>
                    <a:pt x="166" y="34"/>
                  </a:cubicBezTo>
                  <a:cubicBezTo>
                    <a:pt x="163" y="29"/>
                    <a:pt x="160" y="24"/>
                    <a:pt x="156" y="20"/>
                  </a:cubicBezTo>
                  <a:cubicBezTo>
                    <a:pt x="143" y="5"/>
                    <a:pt x="123" y="0"/>
                    <a:pt x="104" y="4"/>
                  </a:cubicBezTo>
                  <a:close/>
                </a:path>
              </a:pathLst>
            </a:custGeom>
            <a:solidFill>
              <a:srgbClr val="FFFFFD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56" name="Freeform 72"/>
            <p:cNvSpPr/>
            <p:nvPr/>
          </p:nvSpPr>
          <p:spPr bwMode="auto">
            <a:xfrm>
              <a:off x="5391335" y="5250710"/>
              <a:ext cx="223670" cy="218681"/>
            </a:xfrm>
            <a:custGeom>
              <a:avLst/>
              <a:gdLst>
                <a:gd name="T0" fmla="*/ 125569 w 114"/>
                <a:gd name="T1" fmla="*/ 5910 h 111"/>
                <a:gd name="T2" fmla="*/ 96139 w 114"/>
                <a:gd name="T3" fmla="*/ 19701 h 111"/>
                <a:gd name="T4" fmla="*/ 76519 w 114"/>
                <a:gd name="T5" fmla="*/ 70924 h 111"/>
                <a:gd name="T6" fmla="*/ 23544 w 114"/>
                <a:gd name="T7" fmla="*/ 86684 h 111"/>
                <a:gd name="T8" fmla="*/ 5886 w 114"/>
                <a:gd name="T9" fmla="*/ 114266 h 111"/>
                <a:gd name="T10" fmla="*/ 19620 w 114"/>
                <a:gd name="T11" fmla="*/ 177309 h 111"/>
                <a:gd name="T12" fmla="*/ 35316 w 114"/>
                <a:gd name="T13" fmla="*/ 191100 h 111"/>
                <a:gd name="T14" fmla="*/ 192278 w 114"/>
                <a:gd name="T15" fmla="*/ 198980 h 111"/>
                <a:gd name="T16" fmla="*/ 198164 w 114"/>
                <a:gd name="T17" fmla="*/ 41372 h 111"/>
                <a:gd name="T18" fmla="*/ 186392 w 114"/>
                <a:gd name="T19" fmla="*/ 23641 h 111"/>
                <a:gd name="T20" fmla="*/ 125569 w 114"/>
                <a:gd name="T21" fmla="*/ 5910 h 111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114" h="111">
                  <a:moveTo>
                    <a:pt x="64" y="3"/>
                  </a:moveTo>
                  <a:cubicBezTo>
                    <a:pt x="58" y="4"/>
                    <a:pt x="53" y="6"/>
                    <a:pt x="49" y="10"/>
                  </a:cubicBezTo>
                  <a:cubicBezTo>
                    <a:pt x="42" y="17"/>
                    <a:pt x="38" y="26"/>
                    <a:pt x="39" y="36"/>
                  </a:cubicBezTo>
                  <a:cubicBezTo>
                    <a:pt x="29" y="35"/>
                    <a:pt x="20" y="37"/>
                    <a:pt x="12" y="44"/>
                  </a:cubicBezTo>
                  <a:cubicBezTo>
                    <a:pt x="8" y="48"/>
                    <a:pt x="5" y="53"/>
                    <a:pt x="3" y="58"/>
                  </a:cubicBezTo>
                  <a:cubicBezTo>
                    <a:pt x="0" y="69"/>
                    <a:pt x="2" y="81"/>
                    <a:pt x="10" y="90"/>
                  </a:cubicBezTo>
                  <a:cubicBezTo>
                    <a:pt x="13" y="93"/>
                    <a:pt x="15" y="95"/>
                    <a:pt x="18" y="97"/>
                  </a:cubicBezTo>
                  <a:cubicBezTo>
                    <a:pt x="39" y="111"/>
                    <a:pt x="98" y="101"/>
                    <a:pt x="98" y="101"/>
                  </a:cubicBezTo>
                  <a:cubicBezTo>
                    <a:pt x="98" y="101"/>
                    <a:pt x="114" y="43"/>
                    <a:pt x="101" y="21"/>
                  </a:cubicBezTo>
                  <a:cubicBezTo>
                    <a:pt x="99" y="18"/>
                    <a:pt x="98" y="15"/>
                    <a:pt x="95" y="12"/>
                  </a:cubicBezTo>
                  <a:cubicBezTo>
                    <a:pt x="87" y="3"/>
                    <a:pt x="75" y="0"/>
                    <a:pt x="64" y="3"/>
                  </a:cubicBezTo>
                  <a:close/>
                </a:path>
              </a:pathLst>
            </a:custGeom>
            <a:solidFill>
              <a:srgbClr val="FFFFFD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57" name="Freeform 73"/>
            <p:cNvSpPr/>
            <p:nvPr/>
          </p:nvSpPr>
          <p:spPr bwMode="auto">
            <a:xfrm>
              <a:off x="5627477" y="5550046"/>
              <a:ext cx="109756" cy="108093"/>
            </a:xfrm>
            <a:custGeom>
              <a:avLst/>
              <a:gdLst>
                <a:gd name="T0" fmla="*/ 62718 w 56"/>
                <a:gd name="T1" fmla="*/ 1965 h 55"/>
                <a:gd name="T2" fmla="*/ 48998 w 56"/>
                <a:gd name="T3" fmla="*/ 9827 h 55"/>
                <a:gd name="T4" fmla="*/ 39199 w 56"/>
                <a:gd name="T5" fmla="*/ 35376 h 55"/>
                <a:gd name="T6" fmla="*/ 11760 w 56"/>
                <a:gd name="T7" fmla="*/ 43237 h 55"/>
                <a:gd name="T8" fmla="*/ 3920 w 56"/>
                <a:gd name="T9" fmla="*/ 55029 h 55"/>
                <a:gd name="T10" fmla="*/ 11760 w 56"/>
                <a:gd name="T11" fmla="*/ 86474 h 55"/>
                <a:gd name="T12" fmla="*/ 17639 w 56"/>
                <a:gd name="T13" fmla="*/ 92370 h 55"/>
                <a:gd name="T14" fmla="*/ 96037 w 56"/>
                <a:gd name="T15" fmla="*/ 96301 h 55"/>
                <a:gd name="T16" fmla="*/ 97996 w 56"/>
                <a:gd name="T17" fmla="*/ 19653 h 55"/>
                <a:gd name="T18" fmla="*/ 92117 w 56"/>
                <a:gd name="T19" fmla="*/ 11792 h 55"/>
                <a:gd name="T20" fmla="*/ 62718 w 56"/>
                <a:gd name="T21" fmla="*/ 1965 h 5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0" t="0" r="r" b="b"/>
              <a:pathLst>
                <a:path w="56" h="55">
                  <a:moveTo>
                    <a:pt x="32" y="1"/>
                  </a:moveTo>
                  <a:cubicBezTo>
                    <a:pt x="29" y="2"/>
                    <a:pt x="27" y="3"/>
                    <a:pt x="25" y="5"/>
                  </a:cubicBezTo>
                  <a:cubicBezTo>
                    <a:pt x="21" y="8"/>
                    <a:pt x="19" y="13"/>
                    <a:pt x="20" y="18"/>
                  </a:cubicBezTo>
                  <a:cubicBezTo>
                    <a:pt x="15" y="17"/>
                    <a:pt x="10" y="18"/>
                    <a:pt x="6" y="22"/>
                  </a:cubicBezTo>
                  <a:cubicBezTo>
                    <a:pt x="4" y="24"/>
                    <a:pt x="3" y="26"/>
                    <a:pt x="2" y="28"/>
                  </a:cubicBezTo>
                  <a:cubicBezTo>
                    <a:pt x="0" y="34"/>
                    <a:pt x="1" y="40"/>
                    <a:pt x="6" y="44"/>
                  </a:cubicBezTo>
                  <a:cubicBezTo>
                    <a:pt x="7" y="46"/>
                    <a:pt x="8" y="47"/>
                    <a:pt x="9" y="47"/>
                  </a:cubicBezTo>
                  <a:cubicBezTo>
                    <a:pt x="20" y="55"/>
                    <a:pt x="49" y="49"/>
                    <a:pt x="49" y="49"/>
                  </a:cubicBezTo>
                  <a:cubicBezTo>
                    <a:pt x="49" y="49"/>
                    <a:pt x="56" y="21"/>
                    <a:pt x="50" y="10"/>
                  </a:cubicBezTo>
                  <a:cubicBezTo>
                    <a:pt x="49" y="9"/>
                    <a:pt x="49" y="7"/>
                    <a:pt x="47" y="6"/>
                  </a:cubicBezTo>
                  <a:cubicBezTo>
                    <a:pt x="43" y="2"/>
                    <a:pt x="37" y="0"/>
                    <a:pt x="32" y="1"/>
                  </a:cubicBezTo>
                  <a:close/>
                </a:path>
              </a:pathLst>
            </a:custGeom>
            <a:solidFill>
              <a:srgbClr val="FFFFFD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" name="Group 92"/>
          <p:cNvGrpSpPr/>
          <p:nvPr/>
        </p:nvGrpSpPr>
        <p:grpSpPr bwMode="auto">
          <a:xfrm>
            <a:off x="3326341" y="2534803"/>
            <a:ext cx="292420" cy="291944"/>
            <a:chOff x="6694275" y="3078866"/>
            <a:chExt cx="433205" cy="432373"/>
          </a:xfrm>
        </p:grpSpPr>
        <p:sp>
          <p:nvSpPr>
            <p:cNvPr id="91252" name="Freeform 128"/>
            <p:cNvSpPr/>
            <p:nvPr/>
          </p:nvSpPr>
          <p:spPr bwMode="auto">
            <a:xfrm>
              <a:off x="6908799" y="3275097"/>
              <a:ext cx="218681" cy="236142"/>
            </a:xfrm>
            <a:custGeom>
              <a:avLst/>
              <a:gdLst>
                <a:gd name="T0" fmla="*/ 191100 w 111"/>
                <a:gd name="T1" fmla="*/ 98393 h 120"/>
                <a:gd name="T2" fmla="*/ 120176 w 111"/>
                <a:gd name="T3" fmla="*/ 27550 h 120"/>
                <a:gd name="T4" fmla="*/ 21671 w 111"/>
                <a:gd name="T5" fmla="*/ 27550 h 120"/>
                <a:gd name="T6" fmla="*/ 0 w 111"/>
                <a:gd name="T7" fmla="*/ 49196 h 120"/>
                <a:gd name="T8" fmla="*/ 0 w 111"/>
                <a:gd name="T9" fmla="*/ 49196 h 120"/>
                <a:gd name="T10" fmla="*/ 31522 w 111"/>
                <a:gd name="T11" fmla="*/ 80682 h 120"/>
                <a:gd name="T12" fmla="*/ 31522 w 111"/>
                <a:gd name="T13" fmla="*/ 78714 h 120"/>
                <a:gd name="T14" fmla="*/ 53193 w 111"/>
                <a:gd name="T15" fmla="*/ 59036 h 120"/>
                <a:gd name="T16" fmla="*/ 90625 w 111"/>
                <a:gd name="T17" fmla="*/ 59036 h 120"/>
                <a:gd name="T18" fmla="*/ 161548 w 111"/>
                <a:gd name="T19" fmla="*/ 129878 h 120"/>
                <a:gd name="T20" fmla="*/ 161548 w 111"/>
                <a:gd name="T21" fmla="*/ 167267 h 120"/>
                <a:gd name="T22" fmla="*/ 149728 w 111"/>
                <a:gd name="T23" fmla="*/ 179074 h 120"/>
                <a:gd name="T24" fmla="*/ 112296 w 111"/>
                <a:gd name="T25" fmla="*/ 179074 h 120"/>
                <a:gd name="T26" fmla="*/ 80774 w 111"/>
                <a:gd name="T27" fmla="*/ 147589 h 120"/>
                <a:gd name="T28" fmla="*/ 31522 w 111"/>
                <a:gd name="T29" fmla="*/ 159396 h 120"/>
                <a:gd name="T30" fmla="*/ 80774 w 111"/>
                <a:gd name="T31" fmla="*/ 208592 h 120"/>
                <a:gd name="T32" fmla="*/ 181249 w 111"/>
                <a:gd name="T33" fmla="*/ 208592 h 120"/>
                <a:gd name="T34" fmla="*/ 191100 w 111"/>
                <a:gd name="T35" fmla="*/ 198753 h 120"/>
                <a:gd name="T36" fmla="*/ 191100 w 111"/>
                <a:gd name="T37" fmla="*/ 98393 h 12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11" h="120">
                  <a:moveTo>
                    <a:pt x="97" y="50"/>
                  </a:moveTo>
                  <a:cubicBezTo>
                    <a:pt x="61" y="14"/>
                    <a:pt x="61" y="14"/>
                    <a:pt x="61" y="14"/>
                  </a:cubicBezTo>
                  <a:cubicBezTo>
                    <a:pt x="47" y="0"/>
                    <a:pt x="25" y="0"/>
                    <a:pt x="11" y="14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6" y="40"/>
                    <a:pt x="16" y="40"/>
                    <a:pt x="16" y="40"/>
                  </a:cubicBezTo>
                  <a:cubicBezTo>
                    <a:pt x="27" y="30"/>
                    <a:pt x="27" y="30"/>
                    <a:pt x="27" y="30"/>
                  </a:cubicBezTo>
                  <a:cubicBezTo>
                    <a:pt x="32" y="24"/>
                    <a:pt x="40" y="24"/>
                    <a:pt x="46" y="30"/>
                  </a:cubicBezTo>
                  <a:cubicBezTo>
                    <a:pt x="82" y="66"/>
                    <a:pt x="82" y="66"/>
                    <a:pt x="82" y="66"/>
                  </a:cubicBezTo>
                  <a:cubicBezTo>
                    <a:pt x="87" y="71"/>
                    <a:pt x="87" y="80"/>
                    <a:pt x="82" y="85"/>
                  </a:cubicBezTo>
                  <a:cubicBezTo>
                    <a:pt x="76" y="91"/>
                    <a:pt x="76" y="91"/>
                    <a:pt x="76" y="91"/>
                  </a:cubicBezTo>
                  <a:cubicBezTo>
                    <a:pt x="71" y="96"/>
                    <a:pt x="62" y="96"/>
                    <a:pt x="57" y="91"/>
                  </a:cubicBezTo>
                  <a:cubicBezTo>
                    <a:pt x="41" y="75"/>
                    <a:pt x="41" y="75"/>
                    <a:pt x="41" y="75"/>
                  </a:cubicBezTo>
                  <a:cubicBezTo>
                    <a:pt x="33" y="79"/>
                    <a:pt x="25" y="81"/>
                    <a:pt x="16" y="81"/>
                  </a:cubicBezTo>
                  <a:cubicBezTo>
                    <a:pt x="41" y="106"/>
                    <a:pt x="41" y="106"/>
                    <a:pt x="41" y="106"/>
                  </a:cubicBezTo>
                  <a:cubicBezTo>
                    <a:pt x="55" y="120"/>
                    <a:pt x="78" y="120"/>
                    <a:pt x="92" y="106"/>
                  </a:cubicBezTo>
                  <a:cubicBezTo>
                    <a:pt x="97" y="101"/>
                    <a:pt x="97" y="101"/>
                    <a:pt x="97" y="101"/>
                  </a:cubicBezTo>
                  <a:cubicBezTo>
                    <a:pt x="111" y="87"/>
                    <a:pt x="111" y="64"/>
                    <a:pt x="97" y="50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53" name="Freeform 129"/>
            <p:cNvSpPr/>
            <p:nvPr/>
          </p:nvSpPr>
          <p:spPr bwMode="auto">
            <a:xfrm>
              <a:off x="6694275" y="3078866"/>
              <a:ext cx="236142" cy="217850"/>
            </a:xfrm>
            <a:custGeom>
              <a:avLst/>
              <a:gdLst>
                <a:gd name="T0" fmla="*/ 59036 w 120"/>
                <a:gd name="T1" fmla="*/ 68691 h 111"/>
                <a:gd name="T2" fmla="*/ 68875 w 120"/>
                <a:gd name="T3" fmla="*/ 58878 h 111"/>
                <a:gd name="T4" fmla="*/ 108232 w 120"/>
                <a:gd name="T5" fmla="*/ 58878 h 111"/>
                <a:gd name="T6" fmla="*/ 179074 w 120"/>
                <a:gd name="T7" fmla="*/ 129532 h 111"/>
                <a:gd name="T8" fmla="*/ 179074 w 120"/>
                <a:gd name="T9" fmla="*/ 166822 h 111"/>
                <a:gd name="T10" fmla="*/ 157428 w 120"/>
                <a:gd name="T11" fmla="*/ 186448 h 111"/>
                <a:gd name="T12" fmla="*/ 157428 w 120"/>
                <a:gd name="T13" fmla="*/ 188411 h 111"/>
                <a:gd name="T14" fmla="*/ 186946 w 120"/>
                <a:gd name="T15" fmla="*/ 217850 h 111"/>
                <a:gd name="T16" fmla="*/ 188914 w 120"/>
                <a:gd name="T17" fmla="*/ 217850 h 111"/>
                <a:gd name="T18" fmla="*/ 208592 w 120"/>
                <a:gd name="T19" fmla="*/ 196261 h 111"/>
                <a:gd name="T20" fmla="*/ 208592 w 120"/>
                <a:gd name="T21" fmla="*/ 98131 h 111"/>
                <a:gd name="T22" fmla="*/ 137750 w 120"/>
                <a:gd name="T23" fmla="*/ 27477 h 111"/>
                <a:gd name="T24" fmla="*/ 39357 w 120"/>
                <a:gd name="T25" fmla="*/ 27477 h 111"/>
                <a:gd name="T26" fmla="*/ 27550 w 120"/>
                <a:gd name="T27" fmla="*/ 39252 h 111"/>
                <a:gd name="T28" fmla="*/ 27550 w 120"/>
                <a:gd name="T29" fmla="*/ 137383 h 111"/>
                <a:gd name="T30" fmla="*/ 76746 w 120"/>
                <a:gd name="T31" fmla="*/ 186448 h 111"/>
                <a:gd name="T32" fmla="*/ 90521 w 120"/>
                <a:gd name="T33" fmla="*/ 139345 h 111"/>
                <a:gd name="T34" fmla="*/ 59036 w 120"/>
                <a:gd name="T35" fmla="*/ 107944 h 111"/>
                <a:gd name="T36" fmla="*/ 59036 w 120"/>
                <a:gd name="T37" fmla="*/ 68691 h 111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120" h="111">
                  <a:moveTo>
                    <a:pt x="30" y="35"/>
                  </a:moveTo>
                  <a:cubicBezTo>
                    <a:pt x="35" y="30"/>
                    <a:pt x="35" y="30"/>
                    <a:pt x="35" y="30"/>
                  </a:cubicBezTo>
                  <a:cubicBezTo>
                    <a:pt x="41" y="24"/>
                    <a:pt x="49" y="24"/>
                    <a:pt x="55" y="30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6" y="71"/>
                    <a:pt x="96" y="80"/>
                    <a:pt x="91" y="85"/>
                  </a:cubicBezTo>
                  <a:cubicBezTo>
                    <a:pt x="80" y="95"/>
                    <a:pt x="80" y="95"/>
                    <a:pt x="80" y="95"/>
                  </a:cubicBezTo>
                  <a:cubicBezTo>
                    <a:pt x="80" y="96"/>
                    <a:pt x="80" y="96"/>
                    <a:pt x="80" y="96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6" y="111"/>
                    <a:pt x="96" y="111"/>
                    <a:pt x="96" y="111"/>
                  </a:cubicBezTo>
                  <a:cubicBezTo>
                    <a:pt x="106" y="100"/>
                    <a:pt x="106" y="100"/>
                    <a:pt x="106" y="100"/>
                  </a:cubicBezTo>
                  <a:cubicBezTo>
                    <a:pt x="120" y="87"/>
                    <a:pt x="120" y="64"/>
                    <a:pt x="106" y="50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56" y="0"/>
                    <a:pt x="34" y="0"/>
                    <a:pt x="20" y="14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0" y="34"/>
                    <a:pt x="0" y="56"/>
                    <a:pt x="14" y="70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39" y="87"/>
                    <a:pt x="41" y="78"/>
                    <a:pt x="46" y="71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24" y="49"/>
                    <a:pt x="24" y="41"/>
                    <a:pt x="30" y="35"/>
                  </a:cubicBez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54" name="Freeform 130"/>
            <p:cNvSpPr/>
            <p:nvPr/>
          </p:nvSpPr>
          <p:spPr bwMode="auto">
            <a:xfrm>
              <a:off x="6784907" y="3198600"/>
              <a:ext cx="220344" cy="222007"/>
            </a:xfrm>
            <a:custGeom>
              <a:avLst/>
              <a:gdLst>
                <a:gd name="T0" fmla="*/ 220344 w 112"/>
                <a:gd name="T1" fmla="*/ 172890 h 113"/>
                <a:gd name="T2" fmla="*/ 188866 w 112"/>
                <a:gd name="T3" fmla="*/ 141456 h 113"/>
                <a:gd name="T4" fmla="*/ 167225 w 112"/>
                <a:gd name="T5" fmla="*/ 163067 h 113"/>
                <a:gd name="T6" fmla="*/ 129846 w 112"/>
                <a:gd name="T7" fmla="*/ 163067 h 113"/>
                <a:gd name="T8" fmla="*/ 59021 w 112"/>
                <a:gd name="T9" fmla="*/ 92339 h 113"/>
                <a:gd name="T10" fmla="*/ 59021 w 112"/>
                <a:gd name="T11" fmla="*/ 55011 h 113"/>
                <a:gd name="T12" fmla="*/ 82629 w 112"/>
                <a:gd name="T13" fmla="*/ 29470 h 113"/>
                <a:gd name="T14" fmla="*/ 53119 w 112"/>
                <a:gd name="T15" fmla="*/ 0 h 113"/>
                <a:gd name="T16" fmla="*/ 27543 w 112"/>
                <a:gd name="T17" fmla="*/ 23576 h 113"/>
                <a:gd name="T18" fmla="*/ 27543 w 112"/>
                <a:gd name="T19" fmla="*/ 123774 h 113"/>
                <a:gd name="T20" fmla="*/ 98368 w 112"/>
                <a:gd name="T21" fmla="*/ 194502 h 113"/>
                <a:gd name="T22" fmla="*/ 198703 w 112"/>
                <a:gd name="T23" fmla="*/ 194502 h 113"/>
                <a:gd name="T24" fmla="*/ 220344 w 112"/>
                <a:gd name="T25" fmla="*/ 172890 h 113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12" h="113">
                  <a:moveTo>
                    <a:pt x="112" y="88"/>
                  </a:moveTo>
                  <a:cubicBezTo>
                    <a:pt x="96" y="72"/>
                    <a:pt x="96" y="72"/>
                    <a:pt x="96" y="72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0" y="88"/>
                    <a:pt x="71" y="88"/>
                    <a:pt x="66" y="83"/>
                  </a:cubicBezTo>
                  <a:cubicBezTo>
                    <a:pt x="30" y="47"/>
                    <a:pt x="30" y="47"/>
                    <a:pt x="30" y="47"/>
                  </a:cubicBezTo>
                  <a:cubicBezTo>
                    <a:pt x="25" y="42"/>
                    <a:pt x="25" y="33"/>
                    <a:pt x="30" y="28"/>
                  </a:cubicBezTo>
                  <a:cubicBezTo>
                    <a:pt x="42" y="15"/>
                    <a:pt x="42" y="15"/>
                    <a:pt x="42" y="15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0" y="26"/>
                    <a:pt x="0" y="49"/>
                    <a:pt x="14" y="63"/>
                  </a:cubicBezTo>
                  <a:cubicBezTo>
                    <a:pt x="50" y="99"/>
                    <a:pt x="50" y="99"/>
                    <a:pt x="50" y="99"/>
                  </a:cubicBezTo>
                  <a:cubicBezTo>
                    <a:pt x="64" y="113"/>
                    <a:pt x="87" y="113"/>
                    <a:pt x="101" y="99"/>
                  </a:cubicBezTo>
                  <a:lnTo>
                    <a:pt x="112" y="88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" name="Group 96"/>
          <p:cNvGrpSpPr/>
          <p:nvPr/>
        </p:nvGrpSpPr>
        <p:grpSpPr bwMode="auto">
          <a:xfrm>
            <a:off x="3079946" y="4324082"/>
            <a:ext cx="378293" cy="315524"/>
            <a:chOff x="6329253" y="5728815"/>
            <a:chExt cx="560422" cy="467296"/>
          </a:xfrm>
        </p:grpSpPr>
        <p:sp>
          <p:nvSpPr>
            <p:cNvPr id="91250" name="Freeform 134"/>
            <p:cNvSpPr/>
            <p:nvPr/>
          </p:nvSpPr>
          <p:spPr bwMode="auto">
            <a:xfrm>
              <a:off x="6329253" y="5728815"/>
              <a:ext cx="560422" cy="442351"/>
            </a:xfrm>
            <a:custGeom>
              <a:avLst/>
              <a:gdLst>
                <a:gd name="T0" fmla="*/ 0 w 674"/>
                <a:gd name="T1" fmla="*/ 275222 h 532"/>
                <a:gd name="T2" fmla="*/ 560422 w 674"/>
                <a:gd name="T3" fmla="*/ 0 h 532"/>
                <a:gd name="T4" fmla="*/ 271065 w 674"/>
                <a:gd name="T5" fmla="*/ 442351 h 532"/>
                <a:gd name="T6" fmla="*/ 194568 w 674"/>
                <a:gd name="T7" fmla="*/ 294346 h 532"/>
                <a:gd name="T8" fmla="*/ 523005 w 674"/>
                <a:gd name="T9" fmla="*/ 29102 h 532"/>
                <a:gd name="T10" fmla="*/ 178770 w 674"/>
                <a:gd name="T11" fmla="*/ 279380 h 532"/>
                <a:gd name="T12" fmla="*/ 0 w 674"/>
                <a:gd name="T13" fmla="*/ 275222 h 53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0" t="0" r="r" b="b"/>
              <a:pathLst>
                <a:path w="674" h="532">
                  <a:moveTo>
                    <a:pt x="0" y="331"/>
                  </a:moveTo>
                  <a:lnTo>
                    <a:pt x="674" y="0"/>
                  </a:lnTo>
                  <a:lnTo>
                    <a:pt x="326" y="532"/>
                  </a:lnTo>
                  <a:lnTo>
                    <a:pt x="234" y="354"/>
                  </a:lnTo>
                  <a:lnTo>
                    <a:pt x="629" y="35"/>
                  </a:lnTo>
                  <a:lnTo>
                    <a:pt x="215" y="336"/>
                  </a:lnTo>
                  <a:lnTo>
                    <a:pt x="0" y="331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251" name="Freeform 135"/>
            <p:cNvSpPr/>
            <p:nvPr/>
          </p:nvSpPr>
          <p:spPr bwMode="auto">
            <a:xfrm>
              <a:off x="6499707" y="6038960"/>
              <a:ext cx="57373" cy="157151"/>
            </a:xfrm>
            <a:custGeom>
              <a:avLst/>
              <a:gdLst>
                <a:gd name="T0" fmla="*/ 0 w 29"/>
                <a:gd name="T1" fmla="*/ 3929 h 80"/>
                <a:gd name="T2" fmla="*/ 35611 w 29"/>
                <a:gd name="T3" fmla="*/ 149293 h 80"/>
                <a:gd name="T4" fmla="*/ 57373 w 29"/>
                <a:gd name="T5" fmla="*/ 66789 h 80"/>
                <a:gd name="T6" fmla="*/ 19784 w 29"/>
                <a:gd name="T7" fmla="*/ 0 h 80"/>
                <a:gd name="T8" fmla="*/ 0 w 29"/>
                <a:gd name="T9" fmla="*/ 3929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29" h="80">
                  <a:moveTo>
                    <a:pt x="0" y="2"/>
                  </a:moveTo>
                  <a:cubicBezTo>
                    <a:pt x="0" y="2"/>
                    <a:pt x="18" y="80"/>
                    <a:pt x="18" y="76"/>
                  </a:cubicBezTo>
                  <a:cubicBezTo>
                    <a:pt x="18" y="71"/>
                    <a:pt x="29" y="34"/>
                    <a:pt x="29" y="34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FFFF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8" name="Group 118"/>
          <p:cNvGrpSpPr/>
          <p:nvPr/>
        </p:nvGrpSpPr>
        <p:grpSpPr bwMode="auto">
          <a:xfrm>
            <a:off x="3387579" y="954918"/>
            <a:ext cx="2193131" cy="2719595"/>
            <a:chOff x="529156" y="2061639"/>
            <a:chExt cx="2924257" cy="3624878"/>
          </a:xfrm>
        </p:grpSpPr>
        <p:grpSp>
          <p:nvGrpSpPr>
            <p:cNvPr id="19" name="Group 119"/>
            <p:cNvGrpSpPr/>
            <p:nvPr/>
          </p:nvGrpSpPr>
          <p:grpSpPr bwMode="auto">
            <a:xfrm>
              <a:off x="529156" y="2532239"/>
              <a:ext cx="2924257" cy="3154278"/>
              <a:chOff x="529156" y="2532239"/>
              <a:chExt cx="2924257" cy="3154278"/>
            </a:xfrm>
          </p:grpSpPr>
          <p:sp>
            <p:nvSpPr>
              <p:cNvPr id="122" name="Rectangle 121"/>
              <p:cNvSpPr/>
              <p:nvPr/>
            </p:nvSpPr>
            <p:spPr>
              <a:xfrm>
                <a:off x="529156" y="2532239"/>
                <a:ext cx="2924257" cy="2254743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defTabSz="912495">
                  <a:spcBef>
                    <a:spcPct val="20000"/>
                  </a:spcBef>
                  <a:defRPr/>
                </a:pPr>
                <a:r>
                  <a:rPr lang="zh-CN" altLang="en-US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Vuex 是一个专为 Vue.js 应用程序开发的</a:t>
                </a:r>
                <a:r>
                  <a:rPr lang="zh-CN" altLang="en-US" sz="1000" b="1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状态管理模式</a:t>
                </a:r>
                <a:r>
                  <a:rPr lang="zh-CN" altLang="en-US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。它采用集中式存储管理应用的所有组件的状态，并以相应的规则保证状态以一种可预测的方式发生变化。</a:t>
                </a:r>
                <a:endPara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  <a:p>
                <a:pPr defTabSz="912495">
                  <a:spcBef>
                    <a:spcPct val="20000"/>
                  </a:spcBef>
                  <a:defRPr/>
                </a:pPr>
                <a:r>
                  <a:rPr lang="zh-CN" altLang="en-US" sz="1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rPr>
                  <a:t>Vuex 也集成到 Vue 的官方调试工具 devtools extension，提供了诸如零配置的 time-travel 调试、状态快照导入导出等高级调试功能。</a:t>
                </a:r>
                <a:endParaRPr lang="zh-CN" altLang="en-US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  <a:p>
                <a:pPr defTabSz="912495">
                  <a:spcBef>
                    <a:spcPct val="20000"/>
                  </a:spcBef>
                  <a:defRPr/>
                </a:pPr>
                <a:endPara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3" name="TextBox 122"/>
              <p:cNvSpPr txBox="1"/>
              <p:nvPr/>
            </p:nvSpPr>
            <p:spPr>
              <a:xfrm>
                <a:off x="1370289" y="5096256"/>
                <a:ext cx="1763762" cy="306388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defTabSz="912495">
                  <a:spcBef>
                    <a:spcPct val="20000"/>
                  </a:spcBef>
                  <a:defRPr/>
                </a:pPr>
                <a:endPara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124" name="TextBox 123"/>
              <p:cNvSpPr txBox="1"/>
              <p:nvPr/>
            </p:nvSpPr>
            <p:spPr>
              <a:xfrm>
                <a:off x="535506" y="5154993"/>
                <a:ext cx="413185" cy="531524"/>
              </a:xfrm>
              <a:prstGeom prst="rect">
                <a:avLst/>
              </a:prstGeom>
              <a:noFill/>
            </p:spPr>
            <p:txBody>
              <a:bodyPr wrap="none">
                <a:spAutoFit/>
              </a:bodyPr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id-ID" sz="20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+mn-lt"/>
                </a:endParaRPr>
              </a:p>
            </p:txBody>
          </p:sp>
        </p:grpSp>
        <p:sp>
          <p:nvSpPr>
            <p:cNvPr id="121" name="TextBox 120"/>
            <p:cNvSpPr txBox="1"/>
            <p:nvPr/>
          </p:nvSpPr>
          <p:spPr>
            <a:xfrm>
              <a:off x="617161" y="2061639"/>
              <a:ext cx="1686607" cy="449425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什么是</a:t>
              </a:r>
              <a:r>
                <a:rPr lang="en-US" altLang="zh-CN" sz="1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Vuex</a:t>
              </a:r>
              <a:endParaRPr lang="en-US" altLang="zh-CN" sz="16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Group 124"/>
          <p:cNvGrpSpPr/>
          <p:nvPr/>
        </p:nvGrpSpPr>
        <p:grpSpPr bwMode="auto">
          <a:xfrm>
            <a:off x="6328410" y="830580"/>
            <a:ext cx="2180590" cy="3267074"/>
            <a:chOff x="9082211" y="2234695"/>
            <a:chExt cx="2907905" cy="3445618"/>
          </a:xfrm>
        </p:grpSpPr>
        <p:sp>
          <p:nvSpPr>
            <p:cNvPr id="130" name="Content Placeholder 2"/>
            <p:cNvSpPr txBox="1"/>
            <p:nvPr/>
          </p:nvSpPr>
          <p:spPr>
            <a:xfrm>
              <a:off x="9082211" y="2234695"/>
              <a:ext cx="2886735" cy="1056479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state</a:t>
              </a:r>
              <a:endPara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2495">
                <a:spcBef>
                  <a:spcPct val="20000"/>
                </a:spcBef>
                <a:defRPr/>
              </a:pPr>
              <a:r>
                <a:rPr lang="zh-CN" altLang="en-US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存放数据，也叫单一状态树，就是用一个对象包含了全部的应用层级状态，至此它便作为一个唯一数据源。</a:t>
              </a:r>
              <a:endPara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Content Placeholder 2"/>
            <p:cNvSpPr txBox="1"/>
            <p:nvPr/>
          </p:nvSpPr>
          <p:spPr>
            <a:xfrm>
              <a:off x="9082211" y="2953891"/>
              <a:ext cx="2887582" cy="849077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getter</a:t>
              </a:r>
              <a:endPara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2495">
                <a:spcBef>
                  <a:spcPct val="20000"/>
                </a:spcBef>
                <a:defRPr/>
              </a:pPr>
              <a:r>
                <a:rPr 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派生数据，有时候我们需要从 store 中的 state 中派生出一些状态，例如对列表进行过滤并计数，就像计算属性一样，getter 的返回值会根据它的依赖被缓存起来，且只有当它的依赖值发生了改变才会被重新计算</a:t>
              </a:r>
              <a:endParaRPr 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Content Placeholder 2"/>
            <p:cNvSpPr txBox="1"/>
            <p:nvPr/>
          </p:nvSpPr>
          <p:spPr>
            <a:xfrm>
              <a:off x="9102534" y="3920550"/>
              <a:ext cx="2887582" cy="1235099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mutation</a:t>
              </a:r>
              <a:endPara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2495">
                <a:spcBef>
                  <a:spcPct val="20000"/>
                </a:spcBef>
                <a:defRPr/>
              </a:pPr>
              <a:r>
                <a:rPr 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同步改变，Vuex 中的 mutation 非常类似于事件：每个 mutation 都有一个字符串的 事件类型 (type) 和 一个 回调函数 (handler)。这个回调函数就是我们实际进行状态更改的地方</a:t>
              </a:r>
              <a:endParaRPr 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3" name="Content Placeholder 2"/>
            <p:cNvSpPr txBox="1"/>
            <p:nvPr/>
          </p:nvSpPr>
          <p:spPr>
            <a:xfrm>
              <a:off x="9123704" y="4853231"/>
              <a:ext cx="2866412" cy="827082"/>
            </a:xfrm>
            <a:prstGeom prst="rect">
              <a:avLst/>
            </a:prstGeom>
          </p:spPr>
          <p:txBody>
            <a:bodyPr/>
            <a:lstStyle/>
            <a:p>
              <a:pPr>
                <a:spcBef>
                  <a:spcPct val="20000"/>
                </a:spcBef>
              </a:pPr>
              <a:r>
                <a:rPr lang="en-US" altLang="zh-CN" sz="11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action</a:t>
              </a:r>
              <a:endParaRPr lang="zh-CN" altLang="en-US" sz="11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defTabSz="912495">
                <a:spcBef>
                  <a:spcPct val="20000"/>
                </a:spcBef>
                <a:defRPr/>
              </a:pPr>
              <a:r>
                <a:rPr 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异步改变，Action 提交的是 mutation，而不是直接变更状态。Action 可以包含任意异步操作。</a:t>
              </a:r>
              <a:endParaRPr 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45110" y="187960"/>
            <a:ext cx="213677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CN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</a:rPr>
              <a:t> VUEX</a:t>
            </a:r>
            <a:endParaRPr lang="en-US" altLang="zh-CN">
              <a:solidFill>
                <a:schemeClr val="bg1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458210" y="2924810"/>
            <a:ext cx="1783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什么是状态管理模式</a:t>
            </a:r>
            <a:endParaRPr lang="zh-CN" altLang="en-US" sz="1400" dirty="0" smtClean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30575" y="3313430"/>
            <a:ext cx="2466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state，驱动应用的数据源；</a:t>
            </a:r>
            <a:endParaRPr lang="zh-CN" altLang="en-US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l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view，以声明方式将 state 映射到视图；</a:t>
            </a:r>
            <a:endParaRPr lang="zh-CN" altLang="en-US" sz="1000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</a:endParaRPr>
          </a:p>
          <a:p>
            <a:pPr algn="l"/>
            <a:r>
              <a:rPr lang="zh-CN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</a:rPr>
              <a:t>actions，响应在 view 上的用户输入导致的状态变化。</a:t>
            </a:r>
            <a:endParaRPr lang="zh-CN" altLang="en-US"/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任意多边形 5"/>
          <p:cNvSpPr/>
          <p:nvPr/>
        </p:nvSpPr>
        <p:spPr bwMode="auto">
          <a:xfrm>
            <a:off x="6118623" y="2367695"/>
            <a:ext cx="1912144" cy="215571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800" kern="0" dirty="0">
              <a:solidFill>
                <a:srgbClr val="000000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任意多边形 6"/>
          <p:cNvSpPr/>
          <p:nvPr/>
        </p:nvSpPr>
        <p:spPr bwMode="auto">
          <a:xfrm flipH="1">
            <a:off x="1433515" y="2599940"/>
            <a:ext cx="1913335" cy="214379"/>
          </a:xfrm>
          <a:custGeom>
            <a:avLst/>
            <a:gdLst>
              <a:gd name="connsiteX0" fmla="*/ 0 w 1600200"/>
              <a:gd name="connsiteY0" fmla="*/ 552450 h 552450"/>
              <a:gd name="connsiteX1" fmla="*/ 171450 w 1600200"/>
              <a:gd name="connsiteY1" fmla="*/ 0 h 552450"/>
              <a:gd name="connsiteX2" fmla="*/ 1600200 w 1600200"/>
              <a:gd name="connsiteY2" fmla="*/ 0 h 552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0200" h="552450">
                <a:moveTo>
                  <a:pt x="0" y="552450"/>
                </a:moveTo>
                <a:lnTo>
                  <a:pt x="171450" y="0"/>
                </a:lnTo>
                <a:lnTo>
                  <a:pt x="16002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800" kern="0" dirty="0">
              <a:solidFill>
                <a:srgbClr val="000000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任意多边形 7"/>
          <p:cNvSpPr/>
          <p:nvPr/>
        </p:nvSpPr>
        <p:spPr>
          <a:xfrm>
            <a:off x="4702945" y="1842466"/>
            <a:ext cx="504825" cy="751516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800" kern="0" dirty="0">
              <a:solidFill>
                <a:srgbClr val="000000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任意多边形 8"/>
          <p:cNvSpPr/>
          <p:nvPr/>
        </p:nvSpPr>
        <p:spPr>
          <a:xfrm flipH="1">
            <a:off x="3418261" y="1837702"/>
            <a:ext cx="504825" cy="751516"/>
          </a:xfrm>
          <a:custGeom>
            <a:avLst/>
            <a:gdLst>
              <a:gd name="connsiteX0" fmla="*/ 0 w 647700"/>
              <a:gd name="connsiteY0" fmla="*/ 965200 h 965200"/>
              <a:gd name="connsiteX1" fmla="*/ 152400 w 647700"/>
              <a:gd name="connsiteY1" fmla="*/ 508000 h 965200"/>
              <a:gd name="connsiteX2" fmla="*/ 647700 w 647700"/>
              <a:gd name="connsiteY2" fmla="*/ 0 h 965200"/>
              <a:gd name="connsiteX0-1" fmla="*/ 0 w 647700"/>
              <a:gd name="connsiteY0-2" fmla="*/ 965200 h 965200"/>
              <a:gd name="connsiteX1-3" fmla="*/ 101600 w 647700"/>
              <a:gd name="connsiteY1-4" fmla="*/ 520700 h 965200"/>
              <a:gd name="connsiteX2-5" fmla="*/ 647700 w 647700"/>
              <a:gd name="connsiteY2-6" fmla="*/ 0 h 965200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</a:cxnLst>
            <a:rect l="l" t="t" r="r" b="b"/>
            <a:pathLst>
              <a:path w="647700" h="965200">
                <a:moveTo>
                  <a:pt x="0" y="965200"/>
                </a:moveTo>
                <a:lnTo>
                  <a:pt x="101600" y="520700"/>
                </a:lnTo>
                <a:lnTo>
                  <a:pt x="647700" y="0"/>
                </a:lnTo>
              </a:path>
            </a:pathLst>
          </a:custGeom>
          <a:noFill/>
          <a:ln w="12700" cap="flat" cmpd="sng" algn="ctr">
            <a:solidFill>
              <a:schemeClr val="bg1">
                <a:lumMod val="60000"/>
                <a:lumOff val="40000"/>
              </a:schemeClr>
            </a:solidFill>
            <a:prstDash val="solid"/>
            <a:headEnd type="oval" w="med" len="med"/>
            <a:tailEnd type="stealth" w="med" len="med"/>
          </a:ln>
          <a:effectLst/>
        </p:spPr>
        <p:txBody>
          <a:bodyPr lIns="68580" tIns="34290" rIns="68580" bIns="3429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endParaRPr lang="zh-CN" altLang="en-US" sz="800" kern="0" dirty="0">
              <a:solidFill>
                <a:srgbClr val="000000"/>
              </a:solidFill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1207295" y="3837380"/>
            <a:ext cx="7147322" cy="184150"/>
          </a:xfrm>
          <a:prstGeom prst="rect">
            <a:avLst/>
          </a:prstGeom>
          <a:noFill/>
        </p:spPr>
        <p:txBody>
          <a:bodyPr lIns="0" tIns="0" rIns="0" bIns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  <a:defRPr/>
            </a:pPr>
            <a:r>
              <a:rPr lang="zh-CN" altLang="en-US" sz="1000" b="0" spc="75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当一个组件需要获取多个状态时候，将这些状态都声明为计算属性会有些重复和冗余。</a:t>
            </a:r>
            <a:endParaRPr lang="zh-CN" altLang="en-US" sz="1000" b="0" spc="75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71780" y="211455"/>
            <a:ext cx="2104390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>
                <a:solidFill>
                  <a:schemeClr val="bg1">
                    <a:lumMod val="75000"/>
                  </a:schemeClr>
                </a:solidFill>
                <a:latin typeface="+mj-ea"/>
                <a:ea typeface="+mj-ea"/>
                <a:cs typeface="+mj-ea"/>
              </a:rPr>
              <a:t>辅助函数</a:t>
            </a:r>
            <a:endParaRPr lang="zh-CN">
              <a:solidFill>
                <a:schemeClr val="bg1">
                  <a:lumMod val="75000"/>
                </a:schemeClr>
              </a:solidFill>
              <a:latin typeface="+mj-ea"/>
              <a:ea typeface="+mj-ea"/>
              <a:cs typeface="+mj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662305" y="1270635"/>
            <a:ext cx="132397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+mj-ea"/>
                <a:ea typeface="+mj-ea"/>
              </a:rPr>
              <a:t>mapState</a:t>
            </a:r>
            <a:endParaRPr lang="en-US" altLang="zh-CN" sz="1600" b="1">
              <a:latin typeface="+mj-ea"/>
              <a:ea typeface="+mj-ea"/>
            </a:endParaRPr>
          </a:p>
        </p:txBody>
      </p:sp>
      <p:pic>
        <p:nvPicPr>
          <p:cNvPr id="38" name="图片 3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9230" y="1882775"/>
            <a:ext cx="1940560" cy="1193800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706370" y="1270635"/>
            <a:ext cx="15259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+mj-ea"/>
                <a:ea typeface="+mj-ea"/>
              </a:rPr>
              <a:t>mapGetters</a:t>
            </a:r>
            <a:endParaRPr lang="en-US" altLang="zh-CN" sz="1600" b="1">
              <a:latin typeface="+mj-ea"/>
              <a:ea typeface="+mj-ea"/>
            </a:endParaRPr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670" y="1878965"/>
            <a:ext cx="2171065" cy="1197610"/>
          </a:xfrm>
          <a:prstGeom prst="rect">
            <a:avLst/>
          </a:prstGeom>
        </p:spPr>
      </p:pic>
      <p:sp>
        <p:nvSpPr>
          <p:cNvPr id="43" name="文本框 42"/>
          <p:cNvSpPr txBox="1"/>
          <p:nvPr/>
        </p:nvSpPr>
        <p:spPr>
          <a:xfrm>
            <a:off x="5052060" y="1270635"/>
            <a:ext cx="15259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+mj-ea"/>
                <a:ea typeface="+mj-ea"/>
              </a:rPr>
              <a:t>mapMutations</a:t>
            </a:r>
            <a:endParaRPr lang="en-US" altLang="zh-CN" sz="1600" b="1">
              <a:latin typeface="+mj-ea"/>
              <a:ea typeface="+mj-ea"/>
            </a:endParaRPr>
          </a:p>
        </p:txBody>
      </p:sp>
      <p:pic>
        <p:nvPicPr>
          <p:cNvPr id="44" name="图片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1690" y="1882775"/>
            <a:ext cx="2117090" cy="119380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7068820" y="1270635"/>
            <a:ext cx="152590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>
                <a:latin typeface="+mj-ea"/>
                <a:ea typeface="+mj-ea"/>
              </a:rPr>
              <a:t>mapActions</a:t>
            </a:r>
            <a:endParaRPr lang="en-US" altLang="zh-CN" sz="1600" b="1">
              <a:latin typeface="+mj-ea"/>
              <a:ea typeface="+mj-ea"/>
            </a:endParaRPr>
          </a:p>
        </p:txBody>
      </p:sp>
      <p:pic>
        <p:nvPicPr>
          <p:cNvPr id="46" name="图片 4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0390" y="1878330"/>
            <a:ext cx="1934845" cy="1193800"/>
          </a:xfrm>
          <a:prstGeom prst="rect">
            <a:avLst/>
          </a:prstGeom>
        </p:spPr>
      </p:pic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Righ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3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/>
          <p:cNvCxnSpPr/>
          <p:nvPr/>
        </p:nvCxnSpPr>
        <p:spPr>
          <a:xfrm>
            <a:off x="1465745" y="2164998"/>
            <a:ext cx="1834116" cy="0"/>
          </a:xfrm>
          <a:prstGeom prst="line">
            <a:avLst/>
          </a:prstGeom>
          <a:ln w="508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438963" y="2164998"/>
            <a:ext cx="1834116" cy="0"/>
          </a:xfrm>
          <a:prstGeom prst="line">
            <a:avLst/>
          </a:prstGeom>
          <a:ln w="50800">
            <a:solidFill>
              <a:schemeClr val="accent3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5414720" y="2165633"/>
            <a:ext cx="1834116" cy="0"/>
          </a:xfrm>
          <a:prstGeom prst="line">
            <a:avLst/>
          </a:prstGeom>
          <a:ln w="50800">
            <a:solidFill>
              <a:schemeClr val="accent2"/>
            </a:solidFill>
            <a:head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Arc 16"/>
          <p:cNvSpPr/>
          <p:nvPr/>
        </p:nvSpPr>
        <p:spPr>
          <a:xfrm>
            <a:off x="3299551" y="2026801"/>
            <a:ext cx="277586" cy="277671"/>
          </a:xfrm>
          <a:prstGeom prst="arc">
            <a:avLst>
              <a:gd name="adj1" fmla="val 1821037"/>
              <a:gd name="adj2" fmla="val 19752242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Arc 17"/>
          <p:cNvSpPr/>
          <p:nvPr/>
        </p:nvSpPr>
        <p:spPr>
          <a:xfrm>
            <a:off x="5273094" y="2026166"/>
            <a:ext cx="277586" cy="277671"/>
          </a:xfrm>
          <a:prstGeom prst="arc">
            <a:avLst>
              <a:gd name="adj1" fmla="val 1821037"/>
              <a:gd name="adj2" fmla="val 19752242"/>
            </a:avLst>
          </a:prstGeom>
          <a:noFill/>
          <a:ln w="508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Arc 18"/>
          <p:cNvSpPr/>
          <p:nvPr/>
        </p:nvSpPr>
        <p:spPr>
          <a:xfrm>
            <a:off x="7248544" y="2026166"/>
            <a:ext cx="277586" cy="277671"/>
          </a:xfrm>
          <a:prstGeom prst="arc">
            <a:avLst>
              <a:gd name="adj1" fmla="val 1821037"/>
              <a:gd name="adj2" fmla="val 19752242"/>
            </a:avLst>
          </a:prstGeom>
          <a:noFill/>
          <a:ln w="508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9" tIns="34295" rIns="68589" bIns="34295" rtlCol="0" anchor="ctr"/>
          <a:lstStyle/>
          <a:p>
            <a:pPr algn="ctr"/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321435" y="1743075"/>
            <a:ext cx="862965" cy="283845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itchFamily="34" charset="0"/>
                <a:sym typeface="Arial" panose="020B0604020202020204" pitchFamily="34" charset="0"/>
              </a:rPr>
              <a:t>登陆成功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321212" y="2401855"/>
            <a:ext cx="1438633" cy="34544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登录成功，跳转到项目首页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317050" y="1710163"/>
            <a:ext cx="492760" cy="283845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pPr algn="l"/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itchFamily="34" charset="0"/>
                <a:sym typeface="Arial" panose="020B0604020202020204" pitchFamily="34" charset="0"/>
              </a:rPr>
              <a:t>登录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317053" y="2401562"/>
            <a:ext cx="1438633" cy="103759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连接mysql数据库，使用post请求方式，然后判断数据库中的用户名和密码是否和本次输入的一样，如果一样就登陆成功，反则提示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‘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用户名或密码输入错误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’</a:t>
            </a:r>
            <a:endParaRPr lang="en-US" altLang="zh-CN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5273222" y="1710163"/>
            <a:ext cx="492760" cy="283845"/>
          </a:xfrm>
          <a:prstGeom prst="rect">
            <a:avLst/>
          </a:prstGeom>
          <a:noFill/>
        </p:spPr>
        <p:txBody>
          <a:bodyPr wrap="none" lIns="68589" tIns="34295" rIns="68589" bIns="34295" rtlCol="0">
            <a:spAutoFit/>
          </a:bodyPr>
          <a:lstStyle/>
          <a:p>
            <a:r>
              <a:rPr lang="zh-CN" altLang="en-US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j-ea"/>
                <a:ea typeface="+mj-ea"/>
                <a:cs typeface="Open Sans" pitchFamily="34" charset="0"/>
                <a:sym typeface="Arial" panose="020B0604020202020204" pitchFamily="34" charset="0"/>
              </a:rPr>
              <a:t>注册</a:t>
            </a:r>
            <a:endParaRPr lang="zh-CN" altLang="en-US" sz="1400" dirty="0" smtClean="0">
              <a:solidFill>
                <a:schemeClr val="tx1">
                  <a:lumMod val="50000"/>
                  <a:lumOff val="50000"/>
                </a:schemeClr>
              </a:solidFill>
              <a:latin typeface="+mj-ea"/>
              <a:ea typeface="+mj-ea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5470709" y="2401562"/>
            <a:ext cx="1438633" cy="899160"/>
          </a:xfrm>
          <a:prstGeom prst="rect">
            <a:avLst/>
          </a:prstGeom>
          <a:noFill/>
        </p:spPr>
        <p:txBody>
          <a:bodyPr wrap="square" lIns="68589" tIns="34295" rIns="68589" bIns="34295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连接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mysql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数据库，使用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post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请求方式，然后判断数据库中是否有该用户名，有则提示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'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用户名已注册，请更改用户名</a:t>
            </a:r>
            <a:r>
              <a: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'</a:t>
            </a:r>
            <a:r>
              <a:rPr lang="zh-CN" altLang="en-US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Open Sans" pitchFamily="34" charset="0"/>
                <a:sym typeface="Arial" panose="020B0604020202020204" pitchFamily="34" charset="0"/>
              </a:rPr>
              <a:t>，无则注册成功</a:t>
            </a:r>
            <a:endParaRPr lang="zh-CN" altLang="en-US" sz="900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Open Sans" pitchFamily="34" charset="0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78130" y="176530"/>
            <a:ext cx="2112645" cy="36830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chemeClr val="bg1">
                    <a:lumMod val="75000"/>
                  </a:schemeClr>
                </a:solidFill>
              </a:rPr>
              <a:t>登录注册</a:t>
            </a:r>
            <a:endParaRPr lang="zh-CN" altLang="en-US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17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1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2)">
                                      <p:cBhvr>
                                        <p:cTn id="2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00"/>
                            </p:stCondLst>
                            <p:childTnLst>
                              <p:par>
                                <p:cTn id="57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6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6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8" grpId="0" bldLvl="0" animBg="1"/>
      <p:bldP spid="19" grpId="0" bldLvl="0" animBg="1"/>
      <p:bldP spid="23" grpId="0"/>
      <p:bldP spid="24" grpId="0"/>
      <p:bldP spid="25" grpId="0"/>
      <p:bldP spid="26" grpId="0"/>
      <p:bldP spid="27" grpId="0"/>
      <p:bldP spid="2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2"/>
          <p:cNvSpPr txBox="1">
            <a:spLocks noChangeArrowheads="1"/>
          </p:cNvSpPr>
          <p:nvPr/>
        </p:nvSpPr>
        <p:spPr bwMode="auto">
          <a:xfrm>
            <a:off x="2545715" y="3503930"/>
            <a:ext cx="4616450" cy="93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zh-CN" altLang="en-US" sz="2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  <a:sym typeface="+mn-ea"/>
              </a:rPr>
              <a:t>权限管理</a:t>
            </a:r>
            <a:endParaRPr lang="zh-CN" altLang="en-US" sz="2800" b="1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  <a:sym typeface="+mn-ea"/>
            </a:endParaRPr>
          </a:p>
          <a:p>
            <a:pPr algn="ctr"/>
            <a:r>
              <a:rPr lang="en-US" altLang="zh-CN" sz="2800" b="1" kern="1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方正兰亭超细黑简体" panose="02000000000000000000" pitchFamily="2" charset="-122"/>
                <a:ea typeface="方正兰亭超细黑简体" panose="02000000000000000000" pitchFamily="2" charset="-122"/>
                <a:cs typeface="Times New Roman" panose="02020603050405020304" pitchFamily="18" charset="0"/>
                <a:sym typeface="+mn-ea"/>
              </a:rPr>
              <a:t>		</a:t>
            </a:r>
            <a:r>
              <a:rPr lang="zh-CN" altLang="en-US" sz="1600">
                <a:solidFill>
                  <a:srgbClr val="808080"/>
                </a:solidFill>
                <a:sym typeface="+mn-ea"/>
              </a:rPr>
              <a:t>汇报人：张云</a:t>
            </a:r>
            <a:endParaRPr lang="zh-CN" altLang="en-US" sz="1600" b="1" kern="100" dirty="0" smtClean="0">
              <a:solidFill>
                <a:schemeClr val="tx1">
                  <a:lumMod val="50000"/>
                  <a:lumOff val="50000"/>
                </a:schemeClr>
              </a:solidFill>
              <a:latin typeface="方正兰亭超细黑简体" panose="02000000000000000000" pitchFamily="2" charset="-122"/>
              <a:ea typeface="方正兰亭超细黑简体" panose="02000000000000000000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26" name="文本框 12"/>
          <p:cNvSpPr txBox="1">
            <a:spLocks noChangeArrowheads="1"/>
          </p:cNvSpPr>
          <p:nvPr/>
        </p:nvSpPr>
        <p:spPr bwMode="auto">
          <a:xfrm>
            <a:off x="4915468" y="2212643"/>
            <a:ext cx="1007297" cy="25615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/>
            <a:r>
              <a:rPr lang="en-US" altLang="zh-CN" sz="7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  <a:sym typeface="+mn-ea"/>
              </a:rPr>
              <a:t>2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  <a:p>
            <a:pPr algn="ctr"/>
            <a:r>
              <a:rPr lang="en-US" altLang="zh-CN" sz="9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AgencyFB" panose="02000806040000020003" pitchFamily="2" charset="0"/>
                <a:ea typeface="微软雅黑" panose="020B0503020204020204" pitchFamily="34" charset="-122"/>
              </a:rPr>
              <a:t> </a:t>
            </a:r>
            <a:endParaRPr lang="zh-CN" altLang="en-US" sz="9000" dirty="0">
              <a:solidFill>
                <a:schemeClr val="tx1">
                  <a:lumMod val="50000"/>
                  <a:lumOff val="50000"/>
                </a:schemeClr>
              </a:solidFill>
              <a:latin typeface="AgencyFB" panose="02000806040000020003" pitchFamily="2" charset="0"/>
              <a:ea typeface="微软雅黑" panose="020B0503020204020204" pitchFamily="34" charset="-122"/>
            </a:endParaRPr>
          </a:p>
        </p:txBody>
      </p:sp>
      <p:sp>
        <p:nvSpPr>
          <p:cNvPr id="16" name="文本框 14"/>
          <p:cNvSpPr txBox="1">
            <a:spLocks noChangeArrowheads="1"/>
          </p:cNvSpPr>
          <p:nvPr/>
        </p:nvSpPr>
        <p:spPr bwMode="auto">
          <a:xfrm>
            <a:off x="3959932" y="2680556"/>
            <a:ext cx="1378848" cy="2846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80" tIns="34290" rIns="68580" bIns="34290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algn="ctr" eaLnBrk="1" hangingPunct="1"/>
            <a:r>
              <a:rPr lang="en-US" altLang="zh-CN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</a:t>
            </a:r>
            <a:r>
              <a:rPr lang="en-US" altLang="zh-CN" sz="1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ONE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2" r="49845" b="47264"/>
          <a:stretch>
            <a:fillRect/>
          </a:stretch>
        </p:blipFill>
        <p:spPr>
          <a:xfrm flipH="1">
            <a:off x="2159732" y="0"/>
            <a:ext cx="2088232" cy="3040091"/>
          </a:xfrm>
          <a:prstGeom prst="rect">
            <a:avLst/>
          </a:prstGeom>
        </p:spPr>
      </p:pic>
      <p:sp>
        <p:nvSpPr>
          <p:cNvPr id="10" name="PA_半闭框 7"/>
          <p:cNvSpPr/>
          <p:nvPr>
            <p:custDataLst>
              <p:tags r:id="rId2"/>
            </p:custDataLst>
          </p:nvPr>
        </p:nvSpPr>
        <p:spPr>
          <a:xfrm flipH="1">
            <a:off x="4463987" y="2320516"/>
            <a:ext cx="1296144" cy="720080"/>
          </a:xfrm>
          <a:prstGeom prst="halfFrame">
            <a:avLst>
              <a:gd name="adj1" fmla="val 889"/>
              <a:gd name="adj2" fmla="val 1333"/>
            </a:avLst>
          </a:prstGeom>
          <a:solidFill>
            <a:srgbClr val="6568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6" presetClass="emph" presetSubtype="0" decel="10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8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120000" y="12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6" presetClass="emph" presetSubtype="0" decel="10000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50" fill="hold"/>
                                        <p:tgtEl>
                                          <p:spTgt spid="26"/>
                                        </p:tgtEl>
                                      </p:cBhvr>
                                      <p:by x="83000" y="83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35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07407E-6 L 0.34896 -4.07407E-6 " pathEditMode="relative" rAng="0" ptsTypes="AA">
                                      <p:cBhvr>
                                        <p:cTn id="34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4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5" grpId="1"/>
      <p:bldP spid="26" grpId="0"/>
      <p:bldP spid="26" grpId="1"/>
      <p:bldP spid="26" grpId="2"/>
      <p:bldP spid="16" grpId="0"/>
      <p:bldP spid="10" grpId="0" animBg="1" autoUpdateAnimBg="0"/>
    </p:bldLst>
  </p:timing>
</p:sld>
</file>

<file path=ppt/tags/tag1.xml><?xml version="1.0" encoding="utf-8"?>
<p:tagLst xmlns:p="http://schemas.openxmlformats.org/presentationml/2006/main">
  <p:tag name="PA" val="v3.0.1"/>
</p:tagLst>
</file>

<file path=ppt/tags/tag10.xml><?xml version="1.0" encoding="utf-8"?>
<p:tagLst xmlns:p="http://schemas.openxmlformats.org/presentationml/2006/main">
  <p:tag name="PA" val="v3.0.1"/>
</p:tagLst>
</file>

<file path=ppt/tags/tag11.xml><?xml version="1.0" encoding="utf-8"?>
<p:tagLst xmlns:p="http://schemas.openxmlformats.org/presentationml/2006/main">
  <p:tag name="PA" val="v3.0.1"/>
</p:tagLst>
</file>

<file path=ppt/tags/tag12.xml><?xml version="1.0" encoding="utf-8"?>
<p:tagLst xmlns:p="http://schemas.openxmlformats.org/presentationml/2006/main">
  <p:tag name="PA" val="v3.0.1"/>
</p:tagLst>
</file>

<file path=ppt/tags/tag13.xml><?xml version="1.0" encoding="utf-8"?>
<p:tagLst xmlns:p="http://schemas.openxmlformats.org/presentationml/2006/main">
  <p:tag name="PA" val="v3.0.1"/>
</p:tagLst>
</file>

<file path=ppt/tags/tag14.xml><?xml version="1.0" encoding="utf-8"?>
<p:tagLst xmlns:p="http://schemas.openxmlformats.org/presentationml/2006/main">
  <p:tag name="PA" val="v3.0.1"/>
</p:tagLst>
</file>

<file path=ppt/tags/tag15.xml><?xml version="1.0" encoding="utf-8"?>
<p:tagLst xmlns:p="http://schemas.openxmlformats.org/presentationml/2006/main">
  <p:tag name="PA" val="v3.0.1"/>
</p:tagLst>
</file>

<file path=ppt/tags/tag16.xml><?xml version="1.0" encoding="utf-8"?>
<p:tagLst xmlns:p="http://schemas.openxmlformats.org/presentationml/2006/main">
  <p:tag name="PA" val="v3.0.1"/>
</p:tagLst>
</file>

<file path=ppt/tags/tag17.xml><?xml version="1.0" encoding="utf-8"?>
<p:tagLst xmlns:p="http://schemas.openxmlformats.org/presentationml/2006/main">
  <p:tag name="PA" val="v3.0.1"/>
</p:tagLst>
</file>

<file path=ppt/tags/tag18.xml><?xml version="1.0" encoding="utf-8"?>
<p:tagLst xmlns:p="http://schemas.openxmlformats.org/presentationml/2006/main">
  <p:tag name="PA" val="v3.0.1"/>
</p:tagLst>
</file>

<file path=ppt/tags/tag19.xml><?xml version="1.0" encoding="utf-8"?>
<p:tagLst xmlns:p="http://schemas.openxmlformats.org/presentationml/2006/main">
  <p:tag name="PA" val="v3.0.1"/>
</p:tagLst>
</file>

<file path=ppt/tags/tag2.xml><?xml version="1.0" encoding="utf-8"?>
<p:tagLst xmlns:p="http://schemas.openxmlformats.org/presentationml/2006/main">
  <p:tag name="PA" val="v3.0.1"/>
</p:tagLst>
</file>

<file path=ppt/tags/tag20.xml><?xml version="1.0" encoding="utf-8"?>
<p:tagLst xmlns:p="http://schemas.openxmlformats.org/presentationml/2006/main">
  <p:tag name="PA" val="v3.0.1"/>
</p:tagLst>
</file>

<file path=ppt/tags/tag21.xml><?xml version="1.0" encoding="utf-8"?>
<p:tagLst xmlns:p="http://schemas.openxmlformats.org/presentationml/2006/main">
  <p:tag name="PA" val="v3.0.1"/>
</p:tagLst>
</file>

<file path=ppt/tags/tag22.xml><?xml version="1.0" encoding="utf-8"?>
<p:tagLst xmlns:p="http://schemas.openxmlformats.org/presentationml/2006/main">
  <p:tag name="PA" val="v3.0.1"/>
</p:tagLst>
</file>

<file path=ppt/tags/tag23.xml><?xml version="1.0" encoding="utf-8"?>
<p:tagLst xmlns:p="http://schemas.openxmlformats.org/presentationml/2006/main">
  <p:tag name="PA" val="v3.0.1"/>
</p:tagLst>
</file>

<file path=ppt/tags/tag24.xml><?xml version="1.0" encoding="utf-8"?>
<p:tagLst xmlns:p="http://schemas.openxmlformats.org/presentationml/2006/main">
  <p:tag name="PA" val="v3.0.1"/>
</p:tagLst>
</file>

<file path=ppt/tags/tag25.xml><?xml version="1.0" encoding="utf-8"?>
<p:tagLst xmlns:p="http://schemas.openxmlformats.org/presentationml/2006/main">
  <p:tag name="PA" val="v3.0.1"/>
</p:tagLst>
</file>

<file path=ppt/tags/tag3.xml><?xml version="1.0" encoding="utf-8"?>
<p:tagLst xmlns:p="http://schemas.openxmlformats.org/presentationml/2006/main">
  <p:tag name="PA" val="v3.0.1"/>
</p:tagLst>
</file>

<file path=ppt/tags/tag4.xml><?xml version="1.0" encoding="utf-8"?>
<p:tagLst xmlns:p="http://schemas.openxmlformats.org/presentationml/2006/main">
  <p:tag name="PA" val="v3.0.1"/>
</p:tagLst>
</file>

<file path=ppt/tags/tag5.xml><?xml version="1.0" encoding="utf-8"?>
<p:tagLst xmlns:p="http://schemas.openxmlformats.org/presentationml/2006/main">
  <p:tag name="PA" val="v3.0.1"/>
</p:tagLst>
</file>

<file path=ppt/tags/tag6.xml><?xml version="1.0" encoding="utf-8"?>
<p:tagLst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p="http://schemas.openxmlformats.org/presentationml/2006/main">
  <p:tag name="PA" val="v3.0.1"/>
</p:tagLst>
</file>

<file path=ppt/tags/tag8.xml><?xml version="1.0" encoding="utf-8"?>
<p:tagLst xmlns:p="http://schemas.openxmlformats.org/presentationml/2006/main">
  <p:tag name="PA" val="v3.0.1"/>
</p:tagLst>
</file>

<file path=ppt/tags/tag9.xml><?xml version="1.0" encoding="utf-8"?>
<p:tagLst xmlns:p="http://schemas.openxmlformats.org/presentationml/2006/main">
  <p:tag name="PA" val="v3.0.1"/>
</p:tagLst>
</file>

<file path=ppt/theme/theme1.xml><?xml version="1.0" encoding="utf-8"?>
<a:theme xmlns:a="http://schemas.openxmlformats.org/drawingml/2006/main" name="第一PPT，www.1ppt.com">
  <a:themeElements>
    <a:clrScheme name="自定义 548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585251"/>
      </a:accent1>
      <a:accent2>
        <a:srgbClr val="EEE895"/>
      </a:accent2>
      <a:accent3>
        <a:srgbClr val="585251"/>
      </a:accent3>
      <a:accent4>
        <a:srgbClr val="EEE895"/>
      </a:accent4>
      <a:accent5>
        <a:srgbClr val="585251"/>
      </a:accent5>
      <a:accent6>
        <a:srgbClr val="EEE89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3356</Words>
  <Application>WPS 演示</Application>
  <PresentationFormat>自定义</PresentationFormat>
  <Paragraphs>311</Paragraphs>
  <Slides>22</Slides>
  <Notes>17</Notes>
  <HiddenSlides>0</HiddenSlides>
  <MMClips>0</MMClips>
  <ScaleCrop>false</ScaleCrop>
  <HeadingPairs>
    <vt:vector size="6" baseType="variant">
      <vt:variant>
        <vt:lpstr>已用的字体</vt:lpstr>
      </vt:variant>
      <vt:variant>
        <vt:i4>29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53" baseType="lpstr">
      <vt:lpstr>Arial</vt:lpstr>
      <vt:lpstr>宋体</vt:lpstr>
      <vt:lpstr>Wingdings</vt:lpstr>
      <vt:lpstr>微软雅黑</vt:lpstr>
      <vt:lpstr>方正兰亭超细黑简体</vt:lpstr>
      <vt:lpstr>Times New Roman</vt:lpstr>
      <vt:lpstr>方正正黑简体</vt:lpstr>
      <vt:lpstr>AgencyFB</vt:lpstr>
      <vt:lpstr>Arial</vt:lpstr>
      <vt:lpstr>方正姚体</vt:lpstr>
      <vt:lpstr>Arial Narrow</vt:lpstr>
      <vt:lpstr>Open Sans</vt:lpstr>
      <vt:lpstr>Calibri</vt:lpstr>
      <vt:lpstr>Simply City Light</vt:lpstr>
      <vt:lpstr>SimSun-ExtB</vt:lpstr>
      <vt:lpstr>Arial Unicode MS</vt:lpstr>
      <vt:lpstr>Open Sans Light</vt:lpstr>
      <vt:lpstr>STIXGeneral-Bold</vt:lpstr>
      <vt:lpstr>STIXGeneral-Regular</vt:lpstr>
      <vt:lpstr>Sosa</vt:lpstr>
      <vt:lpstr>Consolas</vt:lpstr>
      <vt:lpstr>Helvetica</vt:lpstr>
      <vt:lpstr>FontAwesome</vt:lpstr>
      <vt:lpstr>Roboto Light</vt:lpstr>
      <vt:lpstr>Yu Gothic UI Semibold</vt:lpstr>
      <vt:lpstr>黑体</vt:lpstr>
      <vt:lpstr>Segoe Print</vt:lpstr>
      <vt:lpstr>Yu Gothic UI Light</vt:lpstr>
      <vt:lpstr>Roboto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dc:description>www.1ppt.com</dc:description>
  <cp:lastModifiedBy>zhangyun</cp:lastModifiedBy>
  <cp:revision>440</cp:revision>
  <dcterms:created xsi:type="dcterms:W3CDTF">2017-06-09T15:26:00Z</dcterms:created>
  <dcterms:modified xsi:type="dcterms:W3CDTF">2018-10-25T08:31:11Z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RubyTemplateID">
    <vt:lpwstr>2</vt:lpwstr>
  </property>
  <property fmtid="{D5CDD505-2E9C-101B-9397-08002B2CF9AE}" pid="3" name="KSOProductBuildVer">
    <vt:lpwstr>2052-10.1.0.7566</vt:lpwstr>
  </property>
</Properties>
</file>